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4"/>
  </p:sldMasterIdLst>
  <p:notesMasterIdLst>
    <p:notesMasterId r:id="rId21"/>
  </p:notesMasterIdLst>
  <p:sldIdLst>
    <p:sldId id="285" r:id="rId5"/>
    <p:sldId id="286" r:id="rId6"/>
    <p:sldId id="379" r:id="rId7"/>
    <p:sldId id="384" r:id="rId8"/>
    <p:sldId id="380" r:id="rId9"/>
    <p:sldId id="383" r:id="rId10"/>
    <p:sldId id="388" r:id="rId11"/>
    <p:sldId id="396" r:id="rId12"/>
    <p:sldId id="392" r:id="rId13"/>
    <p:sldId id="385" r:id="rId14"/>
    <p:sldId id="395" r:id="rId15"/>
    <p:sldId id="382" r:id="rId16"/>
    <p:sldId id="397" r:id="rId17"/>
    <p:sldId id="394" r:id="rId18"/>
    <p:sldId id="398" r:id="rId19"/>
    <p:sldId id="357" r:id="rId20"/>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49036E0-DBA8-BC95-1647-3FE4C1AD2B8D}" name="Grab, Kelly" initials="GK" userId="S-1-5-21-1783462667-488906705-1232828436-4403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43D"/>
    <a:srgbClr val="72A4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6718" autoAdjust="0"/>
  </p:normalViewPr>
  <p:slideViewPr>
    <p:cSldViewPr snapToGrid="0" snapToObjects="1">
      <p:cViewPr varScale="1">
        <p:scale>
          <a:sx n="57" d="100"/>
          <a:sy n="57" d="100"/>
        </p:scale>
        <p:origin x="1854" y="7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48" d="100"/>
          <a:sy n="48" d="100"/>
        </p:scale>
        <p:origin x="268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26833" cy="465797"/>
          </a:xfrm>
          <a:prstGeom prst="rect">
            <a:avLst/>
          </a:prstGeom>
        </p:spPr>
        <p:txBody>
          <a:bodyPr vert="horz" lIns="92956" tIns="46478" rIns="92956" bIns="46478" rtlCol="0"/>
          <a:lstStyle>
            <a:lvl1pPr algn="l">
              <a:defRPr sz="1200"/>
            </a:lvl1pPr>
          </a:lstStyle>
          <a:p>
            <a:endParaRPr lang="en-US"/>
          </a:p>
        </p:txBody>
      </p:sp>
      <p:sp>
        <p:nvSpPr>
          <p:cNvPr id="3" name="Date Placeholder 2"/>
          <p:cNvSpPr>
            <a:spLocks noGrp="1"/>
          </p:cNvSpPr>
          <p:nvPr>
            <p:ph type="dt" idx="1"/>
          </p:nvPr>
        </p:nvSpPr>
        <p:spPr>
          <a:xfrm>
            <a:off x="3956550" y="1"/>
            <a:ext cx="3026833" cy="465797"/>
          </a:xfrm>
          <a:prstGeom prst="rect">
            <a:avLst/>
          </a:prstGeom>
        </p:spPr>
        <p:txBody>
          <a:bodyPr vert="horz" lIns="92956" tIns="46478" rIns="92956" bIns="46478" rtlCol="0"/>
          <a:lstStyle>
            <a:lvl1pPr algn="r">
              <a:defRPr sz="1200"/>
            </a:lvl1pPr>
          </a:lstStyle>
          <a:p>
            <a:fld id="{A3DD43F4-E375-AC4B-93FC-B717B9678ACC}" type="datetimeFigureOut">
              <a:rPr lang="en-US" smtClean="0"/>
              <a:t>8/13/2025</a:t>
            </a:fld>
            <a:endParaRPr lang="en-US"/>
          </a:p>
        </p:txBody>
      </p:sp>
      <p:sp>
        <p:nvSpPr>
          <p:cNvPr id="4" name="Slide Image Placeholder 3"/>
          <p:cNvSpPr>
            <a:spLocks noGrp="1" noRot="1" noChangeAspect="1"/>
          </p:cNvSpPr>
          <p:nvPr>
            <p:ph type="sldImg" idx="2"/>
          </p:nvPr>
        </p:nvSpPr>
        <p:spPr>
          <a:xfrm>
            <a:off x="708025" y="1160463"/>
            <a:ext cx="5568950" cy="3133725"/>
          </a:xfrm>
          <a:prstGeom prst="rect">
            <a:avLst/>
          </a:prstGeom>
          <a:noFill/>
          <a:ln w="12700">
            <a:solidFill>
              <a:prstClr val="black"/>
            </a:solidFill>
          </a:ln>
        </p:spPr>
        <p:txBody>
          <a:bodyPr vert="horz" lIns="92956" tIns="46478" rIns="92956" bIns="46478" rtlCol="0" anchor="ctr"/>
          <a:lstStyle/>
          <a:p>
            <a:endParaRPr lang="en-US"/>
          </a:p>
        </p:txBody>
      </p:sp>
      <p:sp>
        <p:nvSpPr>
          <p:cNvPr id="5" name="Notes Placeholder 4"/>
          <p:cNvSpPr>
            <a:spLocks noGrp="1"/>
          </p:cNvSpPr>
          <p:nvPr>
            <p:ph type="body" sz="quarter" idx="3"/>
          </p:nvPr>
        </p:nvSpPr>
        <p:spPr>
          <a:xfrm>
            <a:off x="698500" y="4467782"/>
            <a:ext cx="5588000" cy="3655457"/>
          </a:xfrm>
          <a:prstGeom prst="rect">
            <a:avLst/>
          </a:prstGeom>
        </p:spPr>
        <p:txBody>
          <a:bodyPr vert="horz" lIns="92956" tIns="46478" rIns="92956" bIns="4647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4"/>
            <a:ext cx="3026833" cy="465796"/>
          </a:xfrm>
          <a:prstGeom prst="rect">
            <a:avLst/>
          </a:prstGeom>
        </p:spPr>
        <p:txBody>
          <a:bodyPr vert="horz" lIns="92956" tIns="46478" rIns="92956" bIns="46478"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17904"/>
            <a:ext cx="3026833" cy="465796"/>
          </a:xfrm>
          <a:prstGeom prst="rect">
            <a:avLst/>
          </a:prstGeom>
        </p:spPr>
        <p:txBody>
          <a:bodyPr vert="horz" lIns="92956" tIns="46478" rIns="92956" bIns="46478" rtlCol="0" anchor="b"/>
          <a:lstStyle>
            <a:lvl1pPr algn="r">
              <a:defRPr sz="1200"/>
            </a:lvl1pPr>
          </a:lstStyle>
          <a:p>
            <a:fld id="{39EF1A5F-24C3-C948-B849-66259A8FDC1B}" type="slidenum">
              <a:rPr lang="en-US" smtClean="0"/>
              <a:t>‹#›</a:t>
            </a:fld>
            <a:endParaRPr lang="en-US"/>
          </a:p>
        </p:txBody>
      </p:sp>
    </p:spTree>
    <p:extLst>
      <p:ext uri="{BB962C8B-B14F-4D97-AF65-F5344CB8AC3E}">
        <p14:creationId xmlns:p14="http://schemas.microsoft.com/office/powerpoint/2010/main" val="1291996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78"/>
            <a:r>
              <a:rPr lang="en-US" sz="1800" kern="100" dirty="0">
                <a:latin typeface="Calibri" panose="020F0502020204030204" pitchFamily="34" charset="0"/>
                <a:ea typeface="Calibri" panose="020F0502020204030204" pitchFamily="34" charset="0"/>
                <a:cs typeface="Times New Roman" panose="02020603050405020304" pitchFamily="18" charset="0"/>
              </a:rPr>
              <a:t>.</a:t>
            </a:r>
            <a:endParaRPr lang="en-US" dirty="0"/>
          </a:p>
        </p:txBody>
      </p:sp>
      <p:sp>
        <p:nvSpPr>
          <p:cNvPr id="4" name="Slide Number Placeholder 3"/>
          <p:cNvSpPr>
            <a:spLocks noGrp="1"/>
          </p:cNvSpPr>
          <p:nvPr>
            <p:ph type="sldNum" sz="quarter" idx="10"/>
          </p:nvPr>
        </p:nvSpPr>
        <p:spPr/>
        <p:txBody>
          <a:bodyPr/>
          <a:lstStyle/>
          <a:p>
            <a:fld id="{39EF1A5F-24C3-C948-B849-66259A8FDC1B}" type="slidenum">
              <a:rPr lang="en-US" smtClean="0"/>
              <a:t>1</a:t>
            </a:fld>
            <a:endParaRPr lang="en-US"/>
          </a:p>
        </p:txBody>
      </p:sp>
    </p:spTree>
    <p:extLst>
      <p:ext uri="{BB962C8B-B14F-4D97-AF65-F5344CB8AC3E}">
        <p14:creationId xmlns:p14="http://schemas.microsoft.com/office/powerpoint/2010/main" val="31788551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D8894D-3138-0828-0F77-CC05F78D93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6D8F93-3B31-A450-C35A-54373FB9CE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1FEFDD-1837-C020-52A0-2D58BC45DE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FE607A-7BE4-4FF6-51F3-30EE221290E7}"/>
              </a:ext>
            </a:extLst>
          </p:cNvPr>
          <p:cNvSpPr>
            <a:spLocks noGrp="1"/>
          </p:cNvSpPr>
          <p:nvPr>
            <p:ph type="sldNum" sz="quarter" idx="10"/>
          </p:nvPr>
        </p:nvSpPr>
        <p:spPr/>
        <p:txBody>
          <a:bodyPr/>
          <a:lstStyle/>
          <a:p>
            <a:fld id="{39EF1A5F-24C3-C948-B849-66259A8FDC1B}" type="slidenum">
              <a:rPr lang="en-US" smtClean="0"/>
              <a:t>10</a:t>
            </a:fld>
            <a:endParaRPr lang="en-US"/>
          </a:p>
        </p:txBody>
      </p:sp>
    </p:spTree>
    <p:extLst>
      <p:ext uri="{BB962C8B-B14F-4D97-AF65-F5344CB8AC3E}">
        <p14:creationId xmlns:p14="http://schemas.microsoft.com/office/powerpoint/2010/main" val="14471827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A0580-E83D-8ACA-8BB0-7BEA382C61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973ABA-7175-AB65-F5BD-81ABC9270E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66288E-FCD8-F4E1-A222-5CDFA74CD7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F99E40-EF59-08D2-5D59-B8240805C83A}"/>
              </a:ext>
            </a:extLst>
          </p:cNvPr>
          <p:cNvSpPr>
            <a:spLocks noGrp="1"/>
          </p:cNvSpPr>
          <p:nvPr>
            <p:ph type="sldNum" sz="quarter" idx="10"/>
          </p:nvPr>
        </p:nvSpPr>
        <p:spPr/>
        <p:txBody>
          <a:bodyPr/>
          <a:lstStyle/>
          <a:p>
            <a:fld id="{39EF1A5F-24C3-C948-B849-66259A8FDC1B}" type="slidenum">
              <a:rPr lang="en-US" smtClean="0"/>
              <a:t>11</a:t>
            </a:fld>
            <a:endParaRPr lang="en-US"/>
          </a:p>
        </p:txBody>
      </p:sp>
    </p:spTree>
    <p:extLst>
      <p:ext uri="{BB962C8B-B14F-4D97-AF65-F5344CB8AC3E}">
        <p14:creationId xmlns:p14="http://schemas.microsoft.com/office/powerpoint/2010/main" val="34562277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EF1A5F-24C3-C948-B849-66259A8FDC1B}" type="slidenum">
              <a:rPr lang="en-US" smtClean="0"/>
              <a:t>12</a:t>
            </a:fld>
            <a:endParaRPr lang="en-US"/>
          </a:p>
        </p:txBody>
      </p:sp>
    </p:spTree>
    <p:extLst>
      <p:ext uri="{BB962C8B-B14F-4D97-AF65-F5344CB8AC3E}">
        <p14:creationId xmlns:p14="http://schemas.microsoft.com/office/powerpoint/2010/main" val="19831960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917201-49A1-963D-5B9A-4E7650F8B0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776C91-15E4-64C4-C4F8-79B89EDEBE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E8FD35-D0FC-5033-7EAE-51245623E616}"/>
              </a:ext>
            </a:extLst>
          </p:cNvPr>
          <p:cNvSpPr>
            <a:spLocks noGrp="1"/>
          </p:cNvSpPr>
          <p:nvPr>
            <p:ph type="body" idx="1"/>
          </p:nvPr>
        </p:nvSpPr>
        <p:spPr/>
        <p:txBody>
          <a:bodyPr/>
          <a:lstStyle/>
          <a:p>
            <a:r>
              <a:rPr lang="en-US" dirty="0"/>
              <a:t>Form and inventory will be sent after admin council. </a:t>
            </a:r>
          </a:p>
        </p:txBody>
      </p:sp>
      <p:sp>
        <p:nvSpPr>
          <p:cNvPr id="4" name="Slide Number Placeholder 3">
            <a:extLst>
              <a:ext uri="{FF2B5EF4-FFF2-40B4-BE49-F238E27FC236}">
                <a16:creationId xmlns:a16="http://schemas.microsoft.com/office/drawing/2014/main" id="{B18323E9-EBFC-4BD8-74B5-8053A2372069}"/>
              </a:ext>
            </a:extLst>
          </p:cNvPr>
          <p:cNvSpPr>
            <a:spLocks noGrp="1"/>
          </p:cNvSpPr>
          <p:nvPr>
            <p:ph type="sldNum" sz="quarter" idx="10"/>
          </p:nvPr>
        </p:nvSpPr>
        <p:spPr/>
        <p:txBody>
          <a:bodyPr/>
          <a:lstStyle/>
          <a:p>
            <a:fld id="{39EF1A5F-24C3-C948-B849-66259A8FDC1B}" type="slidenum">
              <a:rPr lang="en-US" smtClean="0"/>
              <a:t>13</a:t>
            </a:fld>
            <a:endParaRPr lang="en-US"/>
          </a:p>
        </p:txBody>
      </p:sp>
    </p:spTree>
    <p:extLst>
      <p:ext uri="{BB962C8B-B14F-4D97-AF65-F5344CB8AC3E}">
        <p14:creationId xmlns:p14="http://schemas.microsoft.com/office/powerpoint/2010/main" val="14911965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DA53A-F088-7019-D0BC-108534C881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EB5DE8-1D3A-1FB2-7C87-EF9C5B30C5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9F8B4A-B503-BE37-2DF2-FA0D85655F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85E1D6-4A81-74A0-8666-B8503B39CD26}"/>
              </a:ext>
            </a:extLst>
          </p:cNvPr>
          <p:cNvSpPr>
            <a:spLocks noGrp="1"/>
          </p:cNvSpPr>
          <p:nvPr>
            <p:ph type="sldNum" sz="quarter" idx="10"/>
          </p:nvPr>
        </p:nvSpPr>
        <p:spPr/>
        <p:txBody>
          <a:bodyPr/>
          <a:lstStyle/>
          <a:p>
            <a:fld id="{39EF1A5F-24C3-C948-B849-66259A8FDC1B}" type="slidenum">
              <a:rPr lang="en-US" smtClean="0"/>
              <a:t>14</a:t>
            </a:fld>
            <a:endParaRPr lang="en-US"/>
          </a:p>
        </p:txBody>
      </p:sp>
    </p:spTree>
    <p:extLst>
      <p:ext uri="{BB962C8B-B14F-4D97-AF65-F5344CB8AC3E}">
        <p14:creationId xmlns:p14="http://schemas.microsoft.com/office/powerpoint/2010/main" val="39820482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7923A-9B4D-2AB3-5712-5A65E0E022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16ABAF-2233-DE0E-2F03-B0150C7BCA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84F8C7-60B5-77BF-F87C-D1E09B7BA8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15E251-4474-1881-105D-FCEF8A79F16A}"/>
              </a:ext>
            </a:extLst>
          </p:cNvPr>
          <p:cNvSpPr>
            <a:spLocks noGrp="1"/>
          </p:cNvSpPr>
          <p:nvPr>
            <p:ph type="sldNum" sz="quarter" idx="10"/>
          </p:nvPr>
        </p:nvSpPr>
        <p:spPr/>
        <p:txBody>
          <a:bodyPr/>
          <a:lstStyle/>
          <a:p>
            <a:fld id="{39EF1A5F-24C3-C948-B849-66259A8FDC1B}" type="slidenum">
              <a:rPr lang="en-US" smtClean="0"/>
              <a:t>15</a:t>
            </a:fld>
            <a:endParaRPr lang="en-US"/>
          </a:p>
        </p:txBody>
      </p:sp>
    </p:spTree>
    <p:extLst>
      <p:ext uri="{BB962C8B-B14F-4D97-AF65-F5344CB8AC3E}">
        <p14:creationId xmlns:p14="http://schemas.microsoft.com/office/powerpoint/2010/main" val="16943412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45698">
              <a:defRPr/>
            </a:pPr>
            <a:endParaRPr lang="en-US" dirty="0"/>
          </a:p>
        </p:txBody>
      </p:sp>
      <p:sp>
        <p:nvSpPr>
          <p:cNvPr id="4" name="Slide Number Placeholder 3"/>
          <p:cNvSpPr>
            <a:spLocks noGrp="1"/>
          </p:cNvSpPr>
          <p:nvPr>
            <p:ph type="sldNum" sz="quarter" idx="10"/>
          </p:nvPr>
        </p:nvSpPr>
        <p:spPr/>
        <p:txBody>
          <a:bodyPr/>
          <a:lstStyle/>
          <a:p>
            <a:fld id="{39EF1A5F-24C3-C948-B849-66259A8FDC1B}" type="slidenum">
              <a:rPr lang="en-US" smtClean="0"/>
              <a:t>16</a:t>
            </a:fld>
            <a:endParaRPr lang="en-US"/>
          </a:p>
        </p:txBody>
      </p:sp>
    </p:spTree>
    <p:extLst>
      <p:ext uri="{BB962C8B-B14F-4D97-AF65-F5344CB8AC3E}">
        <p14:creationId xmlns:p14="http://schemas.microsoft.com/office/powerpoint/2010/main" val="3814774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9378">
              <a:defRPr/>
            </a:pPr>
            <a:r>
              <a:rPr lang="en-US" dirty="0"/>
              <a:t>Final rule title “Nondiscrimination on the Basis of Disability; Accessibility of Web Information and Services of State and Local Government Entities.” </a:t>
            </a:r>
          </a:p>
          <a:p>
            <a:endParaRPr lang="en-US" dirty="0"/>
          </a:p>
        </p:txBody>
      </p:sp>
      <p:sp>
        <p:nvSpPr>
          <p:cNvPr id="4" name="Slide Number Placeholder 3"/>
          <p:cNvSpPr>
            <a:spLocks noGrp="1"/>
          </p:cNvSpPr>
          <p:nvPr>
            <p:ph type="sldNum" sz="quarter" idx="10"/>
          </p:nvPr>
        </p:nvSpPr>
        <p:spPr/>
        <p:txBody>
          <a:bodyPr/>
          <a:lstStyle/>
          <a:p>
            <a:fld id="{39EF1A5F-24C3-C948-B849-66259A8FDC1B}" type="slidenum">
              <a:rPr lang="en-US" smtClean="0"/>
              <a:t>2</a:t>
            </a:fld>
            <a:endParaRPr lang="en-US"/>
          </a:p>
        </p:txBody>
      </p:sp>
    </p:spTree>
    <p:extLst>
      <p:ext uri="{BB962C8B-B14F-4D97-AF65-F5344CB8AC3E}">
        <p14:creationId xmlns:p14="http://schemas.microsoft.com/office/powerpoint/2010/main" val="19831960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057F8-8ECF-1537-8E39-6B1A77D91B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D1B442-FF6F-7F22-437F-43D1F9EF52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986452-4589-F424-FC71-BED82F3B04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6813DA-48F2-7ECD-374F-DE46C64009C3}"/>
              </a:ext>
            </a:extLst>
          </p:cNvPr>
          <p:cNvSpPr>
            <a:spLocks noGrp="1"/>
          </p:cNvSpPr>
          <p:nvPr>
            <p:ph type="sldNum" sz="quarter" idx="10"/>
          </p:nvPr>
        </p:nvSpPr>
        <p:spPr/>
        <p:txBody>
          <a:bodyPr/>
          <a:lstStyle/>
          <a:p>
            <a:fld id="{39EF1A5F-24C3-C948-B849-66259A8FDC1B}" type="slidenum">
              <a:rPr lang="en-US" smtClean="0"/>
              <a:t>3</a:t>
            </a:fld>
            <a:endParaRPr lang="en-US"/>
          </a:p>
        </p:txBody>
      </p:sp>
    </p:spTree>
    <p:extLst>
      <p:ext uri="{BB962C8B-B14F-4D97-AF65-F5344CB8AC3E}">
        <p14:creationId xmlns:p14="http://schemas.microsoft.com/office/powerpoint/2010/main" val="21339443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99C14-5080-3C1A-59C8-2AC987309D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592F70-3251-EE1E-5B28-CC7E7EE417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632CDB-1B0E-FC21-3F5D-ADA8870AA509}"/>
              </a:ext>
            </a:extLst>
          </p:cNvPr>
          <p:cNvSpPr>
            <a:spLocks noGrp="1"/>
          </p:cNvSpPr>
          <p:nvPr>
            <p:ph type="body" idx="1"/>
          </p:nvPr>
        </p:nvSpPr>
        <p:spPr/>
        <p:txBody>
          <a:bodyPr/>
          <a:lstStyle/>
          <a:p>
            <a:r>
              <a:rPr lang="en-US" dirty="0"/>
              <a:t>Also not covered…</a:t>
            </a:r>
          </a:p>
        </p:txBody>
      </p:sp>
      <p:sp>
        <p:nvSpPr>
          <p:cNvPr id="4" name="Slide Number Placeholder 3">
            <a:extLst>
              <a:ext uri="{FF2B5EF4-FFF2-40B4-BE49-F238E27FC236}">
                <a16:creationId xmlns:a16="http://schemas.microsoft.com/office/drawing/2014/main" id="{AB45EE12-ED9C-C5F2-B6CF-86F8C0E8815F}"/>
              </a:ext>
            </a:extLst>
          </p:cNvPr>
          <p:cNvSpPr>
            <a:spLocks noGrp="1"/>
          </p:cNvSpPr>
          <p:nvPr>
            <p:ph type="sldNum" sz="quarter" idx="10"/>
          </p:nvPr>
        </p:nvSpPr>
        <p:spPr/>
        <p:txBody>
          <a:bodyPr/>
          <a:lstStyle/>
          <a:p>
            <a:fld id="{39EF1A5F-24C3-C948-B849-66259A8FDC1B}" type="slidenum">
              <a:rPr lang="en-US" smtClean="0"/>
              <a:t>4</a:t>
            </a:fld>
            <a:endParaRPr lang="en-US"/>
          </a:p>
        </p:txBody>
      </p:sp>
    </p:spTree>
    <p:extLst>
      <p:ext uri="{BB962C8B-B14F-4D97-AF65-F5344CB8AC3E}">
        <p14:creationId xmlns:p14="http://schemas.microsoft.com/office/powerpoint/2010/main" val="17964379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E8E171-D5BC-74C6-F19B-64331397AB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82CFA4-5D1C-839A-4FF6-696297D5C0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966448-2C84-B14A-81F6-D38849E53142}"/>
              </a:ext>
            </a:extLst>
          </p:cNvPr>
          <p:cNvSpPr>
            <a:spLocks noGrp="1"/>
          </p:cNvSpPr>
          <p:nvPr>
            <p:ph type="body" idx="1"/>
          </p:nvPr>
        </p:nvSpPr>
        <p:spPr/>
        <p:txBody>
          <a:bodyPr/>
          <a:lstStyle/>
          <a:p>
            <a:r>
              <a:rPr lang="en-US" dirty="0"/>
              <a:t>Five exemptions… emphasis added.</a:t>
            </a:r>
          </a:p>
          <a:p>
            <a:endParaRPr lang="en-US" dirty="0">
              <a:ea typeface="Calibri"/>
              <a:cs typeface="Calibri"/>
            </a:endParaRPr>
          </a:p>
          <a:p>
            <a:pPr marL="219845" indent="-219845">
              <a:buAutoNum type="arabicParenR"/>
            </a:pPr>
            <a:r>
              <a:rPr lang="en-US" dirty="0">
                <a:ea typeface="Calibri"/>
                <a:cs typeface="Calibri"/>
              </a:rPr>
              <a:t>Consider archiving old Board agendas, minutes, </a:t>
            </a:r>
            <a:r>
              <a:rPr lang="en-US" dirty="0" err="1">
                <a:ea typeface="Calibri"/>
                <a:cs typeface="Calibri"/>
              </a:rPr>
              <a:t>etc</a:t>
            </a:r>
            <a:r>
              <a:rPr lang="en-US" dirty="0">
                <a:ea typeface="Calibri"/>
                <a:cs typeface="Calibri"/>
              </a:rPr>
              <a:t> or removing prior years from the website entirely. </a:t>
            </a:r>
          </a:p>
          <a:p>
            <a:pPr marL="219845" indent="-219845">
              <a:buAutoNum type="arabicParenR"/>
            </a:pPr>
            <a:r>
              <a:rPr lang="en-US" dirty="0">
                <a:ea typeface="Calibri"/>
                <a:cs typeface="Calibri"/>
              </a:rPr>
              <a:t>Remove outdated content or replace if still in use.</a:t>
            </a:r>
          </a:p>
          <a:p>
            <a:pPr marL="219845" indent="-219845">
              <a:buAutoNum type="arabicParenR"/>
            </a:pPr>
            <a:endParaRPr lang="en-US" dirty="0">
              <a:ea typeface="Calibri"/>
              <a:cs typeface="Calibri"/>
            </a:endParaRPr>
          </a:p>
        </p:txBody>
      </p:sp>
      <p:sp>
        <p:nvSpPr>
          <p:cNvPr id="4" name="Slide Number Placeholder 3">
            <a:extLst>
              <a:ext uri="{FF2B5EF4-FFF2-40B4-BE49-F238E27FC236}">
                <a16:creationId xmlns:a16="http://schemas.microsoft.com/office/drawing/2014/main" id="{A26EB26C-4381-1FAF-50A5-BF83DC756F25}"/>
              </a:ext>
            </a:extLst>
          </p:cNvPr>
          <p:cNvSpPr>
            <a:spLocks noGrp="1"/>
          </p:cNvSpPr>
          <p:nvPr>
            <p:ph type="sldNum" sz="quarter" idx="10"/>
          </p:nvPr>
        </p:nvSpPr>
        <p:spPr/>
        <p:txBody>
          <a:bodyPr/>
          <a:lstStyle/>
          <a:p>
            <a:fld id="{39EF1A5F-24C3-C948-B849-66259A8FDC1B}" type="slidenum">
              <a:rPr lang="en-US" smtClean="0"/>
              <a:t>5</a:t>
            </a:fld>
            <a:endParaRPr lang="en-US"/>
          </a:p>
        </p:txBody>
      </p:sp>
    </p:spTree>
    <p:extLst>
      <p:ext uri="{BB962C8B-B14F-4D97-AF65-F5344CB8AC3E}">
        <p14:creationId xmlns:p14="http://schemas.microsoft.com/office/powerpoint/2010/main" val="3058488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AB1D2-508F-338F-4176-18132FAEA3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F43204-A03A-3ABA-FC5C-CFEF0C89E1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94EDAE-0A2E-9396-0E7D-F13CBB7E96AA}"/>
              </a:ext>
            </a:extLst>
          </p:cNvPr>
          <p:cNvSpPr>
            <a:spLocks noGrp="1"/>
          </p:cNvSpPr>
          <p:nvPr>
            <p:ph type="body" idx="1"/>
          </p:nvPr>
        </p:nvSpPr>
        <p:spPr/>
        <p:txBody>
          <a:bodyPr/>
          <a:lstStyle/>
          <a:p>
            <a:r>
              <a:rPr lang="en-US" dirty="0"/>
              <a:t>Five exemptions… emphasis added</a:t>
            </a:r>
          </a:p>
          <a:p>
            <a:r>
              <a:rPr lang="en-US" dirty="0">
                <a:ea typeface="Calibri"/>
                <a:cs typeface="Calibri"/>
              </a:rPr>
              <a:t>3) </a:t>
            </a:r>
          </a:p>
          <a:p>
            <a:r>
              <a:rPr lang="en-US" dirty="0">
                <a:ea typeface="Calibri"/>
                <a:cs typeface="Calibri"/>
              </a:rPr>
              <a:t>4) Pay stub, W2, </a:t>
            </a:r>
            <a:r>
              <a:rPr lang="en-US" dirty="0" err="1">
                <a:ea typeface="Calibri"/>
                <a:cs typeface="Calibri"/>
              </a:rPr>
              <a:t>etc</a:t>
            </a:r>
          </a:p>
          <a:p>
            <a:r>
              <a:rPr lang="en-US" dirty="0">
                <a:ea typeface="Calibri"/>
                <a:cs typeface="Calibri"/>
              </a:rPr>
              <a:t>5) </a:t>
            </a:r>
          </a:p>
        </p:txBody>
      </p:sp>
      <p:sp>
        <p:nvSpPr>
          <p:cNvPr id="4" name="Slide Number Placeholder 3">
            <a:extLst>
              <a:ext uri="{FF2B5EF4-FFF2-40B4-BE49-F238E27FC236}">
                <a16:creationId xmlns:a16="http://schemas.microsoft.com/office/drawing/2014/main" id="{846934C2-E2B4-1D89-4F16-271932FED464}"/>
              </a:ext>
            </a:extLst>
          </p:cNvPr>
          <p:cNvSpPr>
            <a:spLocks noGrp="1"/>
          </p:cNvSpPr>
          <p:nvPr>
            <p:ph type="sldNum" sz="quarter" idx="10"/>
          </p:nvPr>
        </p:nvSpPr>
        <p:spPr/>
        <p:txBody>
          <a:bodyPr/>
          <a:lstStyle/>
          <a:p>
            <a:fld id="{39EF1A5F-24C3-C948-B849-66259A8FDC1B}" type="slidenum">
              <a:rPr lang="en-US" smtClean="0"/>
              <a:t>6</a:t>
            </a:fld>
            <a:endParaRPr lang="en-US"/>
          </a:p>
        </p:txBody>
      </p:sp>
    </p:spTree>
    <p:extLst>
      <p:ext uri="{BB962C8B-B14F-4D97-AF65-F5344CB8AC3E}">
        <p14:creationId xmlns:p14="http://schemas.microsoft.com/office/powerpoint/2010/main" val="3636453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7CEC87-BA63-D1A0-85C4-A5E3F7C829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7C356C-12D4-271B-B0A9-6E907C3264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82350E-80B3-90AF-18BE-BCAFE0503423}"/>
              </a:ext>
            </a:extLst>
          </p:cNvPr>
          <p:cNvSpPr>
            <a:spLocks noGrp="1"/>
          </p:cNvSpPr>
          <p:nvPr>
            <p:ph type="body" idx="1"/>
          </p:nvPr>
        </p:nvSpPr>
        <p:spPr/>
        <p:txBody>
          <a:bodyPr/>
          <a:lstStyle/>
          <a:p>
            <a:r>
              <a:rPr lang="en-US" dirty="0"/>
              <a:t>Also not covered…</a:t>
            </a:r>
          </a:p>
        </p:txBody>
      </p:sp>
      <p:sp>
        <p:nvSpPr>
          <p:cNvPr id="4" name="Slide Number Placeholder 3">
            <a:extLst>
              <a:ext uri="{FF2B5EF4-FFF2-40B4-BE49-F238E27FC236}">
                <a16:creationId xmlns:a16="http://schemas.microsoft.com/office/drawing/2014/main" id="{DFF80D60-F98D-ACA7-DEB3-F838A8367464}"/>
              </a:ext>
            </a:extLst>
          </p:cNvPr>
          <p:cNvSpPr>
            <a:spLocks noGrp="1"/>
          </p:cNvSpPr>
          <p:nvPr>
            <p:ph type="sldNum" sz="quarter" idx="10"/>
          </p:nvPr>
        </p:nvSpPr>
        <p:spPr/>
        <p:txBody>
          <a:bodyPr/>
          <a:lstStyle/>
          <a:p>
            <a:fld id="{39EF1A5F-24C3-C948-B849-66259A8FDC1B}" type="slidenum">
              <a:rPr lang="en-US" smtClean="0"/>
              <a:t>7</a:t>
            </a:fld>
            <a:endParaRPr lang="en-US"/>
          </a:p>
        </p:txBody>
      </p:sp>
    </p:spTree>
    <p:extLst>
      <p:ext uri="{BB962C8B-B14F-4D97-AF65-F5344CB8AC3E}">
        <p14:creationId xmlns:p14="http://schemas.microsoft.com/office/powerpoint/2010/main" val="27256701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CBA4C-D47B-4F5E-704B-5B85DCBFF0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28F636-7508-39CD-3C6C-10DFEF33BA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F3C579-5CFF-B4C0-5F75-C6BB6B0676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655B1F-E05C-C169-E2A4-B18B95CDD4FA}"/>
              </a:ext>
            </a:extLst>
          </p:cNvPr>
          <p:cNvSpPr>
            <a:spLocks noGrp="1"/>
          </p:cNvSpPr>
          <p:nvPr>
            <p:ph type="sldNum" sz="quarter" idx="10"/>
          </p:nvPr>
        </p:nvSpPr>
        <p:spPr/>
        <p:txBody>
          <a:bodyPr/>
          <a:lstStyle/>
          <a:p>
            <a:fld id="{39EF1A5F-24C3-C948-B849-66259A8FDC1B}" type="slidenum">
              <a:rPr lang="en-US" smtClean="0"/>
              <a:t>8</a:t>
            </a:fld>
            <a:endParaRPr lang="en-US"/>
          </a:p>
        </p:txBody>
      </p:sp>
    </p:spTree>
    <p:extLst>
      <p:ext uri="{BB962C8B-B14F-4D97-AF65-F5344CB8AC3E}">
        <p14:creationId xmlns:p14="http://schemas.microsoft.com/office/powerpoint/2010/main" val="21764041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8B522-A28B-B1CD-9E55-7AB8AD032F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437902-A9EB-278C-358E-58F7EAA9F8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E24AFD-28B6-5AD0-598F-1BBA93B9435E}"/>
              </a:ext>
            </a:extLst>
          </p:cNvPr>
          <p:cNvSpPr>
            <a:spLocks noGrp="1"/>
          </p:cNvSpPr>
          <p:nvPr>
            <p:ph type="body" idx="1"/>
          </p:nvPr>
        </p:nvSpPr>
        <p:spPr/>
        <p:txBody>
          <a:bodyPr/>
          <a:lstStyle/>
          <a:p>
            <a:r>
              <a:rPr lang="en-US" sz="1200" dirty="0"/>
              <a:t>The 7 Pillars of Accessibility are practical strategies to create inclusive, usable, and compliant digital learning environments:</a:t>
            </a:r>
          </a:p>
          <a:p>
            <a:pPr marL="514350" indent="-514350">
              <a:buFont typeface="+mj-lt"/>
              <a:buAutoNum type="arabicPeriod"/>
            </a:pPr>
            <a:r>
              <a:rPr lang="en-US" sz="1200" dirty="0"/>
              <a:t>Headings: Use clear heading structures to organize content and aid navigation.</a:t>
            </a:r>
          </a:p>
          <a:p>
            <a:pPr marL="514350" indent="-514350">
              <a:buFont typeface="+mj-lt"/>
              <a:buAutoNum type="arabicPeriod"/>
            </a:pPr>
            <a:r>
              <a:rPr lang="en-US" sz="1200" dirty="0"/>
              <a:t>Alt Text / Alt Tag: Provide meaningful descriptions for images to support screen readers.</a:t>
            </a:r>
          </a:p>
          <a:p>
            <a:pPr marL="514350" indent="-514350">
              <a:buFont typeface="+mj-lt"/>
              <a:buAutoNum type="arabicPeriod"/>
            </a:pPr>
            <a:r>
              <a:rPr lang="en-US" sz="1200" dirty="0"/>
              <a:t>Descriptive Links: Use link text that clearly describes the destination or action. Avoid “click here.” </a:t>
            </a:r>
          </a:p>
          <a:p>
            <a:pPr marL="514350" indent="-514350">
              <a:buFont typeface="+mj-lt"/>
              <a:buAutoNum type="arabicPeriod" startAt="4"/>
            </a:pPr>
            <a:r>
              <a:rPr lang="en-US" sz="1200" dirty="0"/>
              <a:t>Color / Color Contrast: Ensure sufficient contrast and avoid relying solely on color to convey meaning.</a:t>
            </a:r>
          </a:p>
          <a:p>
            <a:pPr marL="514350" indent="-514350">
              <a:buFont typeface="+mj-lt"/>
              <a:buAutoNum type="arabicPeriod" startAt="4"/>
            </a:pPr>
            <a:r>
              <a:rPr lang="en-US" sz="1200" dirty="0"/>
              <a:t>Lists: Format lists properly to help users understand relationships between items.</a:t>
            </a:r>
          </a:p>
          <a:p>
            <a:pPr marL="514350" indent="-514350">
              <a:buFont typeface="+mj-lt"/>
              <a:buAutoNum type="arabicPeriod" startAt="4"/>
            </a:pPr>
            <a:r>
              <a:rPr lang="en-US" sz="1200" dirty="0"/>
              <a:t>Tables: Use headers and structure tables for clarity and screen reader compatibility.</a:t>
            </a:r>
          </a:p>
          <a:p>
            <a:pPr marL="514350" indent="-514350">
              <a:buFont typeface="+mj-lt"/>
              <a:buAutoNum type="arabicPeriod" startAt="4"/>
            </a:pPr>
            <a:r>
              <a:rPr lang="en-US" sz="1200" dirty="0"/>
              <a:t>Closed Captions: Include captions for video content to support deaf and hard-of-hearing users.</a:t>
            </a:r>
          </a:p>
          <a:p>
            <a:endParaRPr lang="en-US" dirty="0"/>
          </a:p>
        </p:txBody>
      </p:sp>
      <p:sp>
        <p:nvSpPr>
          <p:cNvPr id="4" name="Slide Number Placeholder 3">
            <a:extLst>
              <a:ext uri="{FF2B5EF4-FFF2-40B4-BE49-F238E27FC236}">
                <a16:creationId xmlns:a16="http://schemas.microsoft.com/office/drawing/2014/main" id="{9F03FB3C-8186-B370-B54D-BD418022B400}"/>
              </a:ext>
            </a:extLst>
          </p:cNvPr>
          <p:cNvSpPr>
            <a:spLocks noGrp="1"/>
          </p:cNvSpPr>
          <p:nvPr>
            <p:ph type="sldNum" sz="quarter" idx="10"/>
          </p:nvPr>
        </p:nvSpPr>
        <p:spPr/>
        <p:txBody>
          <a:bodyPr/>
          <a:lstStyle/>
          <a:p>
            <a:fld id="{39EF1A5F-24C3-C948-B849-66259A8FDC1B}" type="slidenum">
              <a:rPr lang="en-US" smtClean="0"/>
              <a:t>9</a:t>
            </a:fld>
            <a:endParaRPr lang="en-US"/>
          </a:p>
        </p:txBody>
      </p:sp>
    </p:spTree>
    <p:extLst>
      <p:ext uri="{BB962C8B-B14F-4D97-AF65-F5344CB8AC3E}">
        <p14:creationId xmlns:p14="http://schemas.microsoft.com/office/powerpoint/2010/main" val="723296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42304-39C4-E242-8780-D2AB03FD19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64B689E-CFF8-3041-9745-707D28BDD5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6BAF021-FB81-6F4E-AA13-035761068C57}"/>
              </a:ext>
            </a:extLst>
          </p:cNvPr>
          <p:cNvSpPr>
            <a:spLocks noGrp="1"/>
          </p:cNvSpPr>
          <p:nvPr>
            <p:ph type="dt" sz="half" idx="10"/>
          </p:nvPr>
        </p:nvSpPr>
        <p:spPr/>
        <p:txBody>
          <a:bodyPr/>
          <a:lstStyle/>
          <a:p>
            <a:fld id="{E82B960F-FA3E-894B-9580-97544D1DC68C}" type="datetimeFigureOut">
              <a:rPr lang="en-US" smtClean="0"/>
              <a:t>8/13/2025</a:t>
            </a:fld>
            <a:endParaRPr lang="en-US"/>
          </a:p>
        </p:txBody>
      </p:sp>
      <p:sp>
        <p:nvSpPr>
          <p:cNvPr id="5" name="Footer Placeholder 4">
            <a:extLst>
              <a:ext uri="{FF2B5EF4-FFF2-40B4-BE49-F238E27FC236}">
                <a16:creationId xmlns:a16="http://schemas.microsoft.com/office/drawing/2014/main" id="{23E55D92-743A-B84B-9B1B-0E51348EF2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BB9D07-91C1-F948-BB2B-4F2D0FE6E65B}"/>
              </a:ext>
            </a:extLst>
          </p:cNvPr>
          <p:cNvSpPr>
            <a:spLocks noGrp="1"/>
          </p:cNvSpPr>
          <p:nvPr>
            <p:ph type="sldNum" sz="quarter" idx="12"/>
          </p:nvPr>
        </p:nvSpPr>
        <p:spPr/>
        <p:txBody>
          <a:bodyPr/>
          <a:lstStyle/>
          <a:p>
            <a:fld id="{8B7407B8-2125-3A40-88A6-3DA1AC0AD02F}" type="slidenum">
              <a:rPr lang="en-US" smtClean="0"/>
              <a:t>‹#›</a:t>
            </a:fld>
            <a:endParaRPr lang="en-US"/>
          </a:p>
        </p:txBody>
      </p:sp>
    </p:spTree>
    <p:extLst>
      <p:ext uri="{BB962C8B-B14F-4D97-AF65-F5344CB8AC3E}">
        <p14:creationId xmlns:p14="http://schemas.microsoft.com/office/powerpoint/2010/main" val="4259107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51BF2-FDFA-4043-B609-92DCE96A632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ED4E0FD-1FD5-5743-93BE-CA0800396A0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C45721-15F2-F24D-A615-951E88C992C7}"/>
              </a:ext>
            </a:extLst>
          </p:cNvPr>
          <p:cNvSpPr>
            <a:spLocks noGrp="1"/>
          </p:cNvSpPr>
          <p:nvPr>
            <p:ph type="dt" sz="half" idx="10"/>
          </p:nvPr>
        </p:nvSpPr>
        <p:spPr/>
        <p:txBody>
          <a:bodyPr/>
          <a:lstStyle/>
          <a:p>
            <a:fld id="{E82B960F-FA3E-894B-9580-97544D1DC68C}" type="datetimeFigureOut">
              <a:rPr lang="en-US" smtClean="0"/>
              <a:t>8/13/2025</a:t>
            </a:fld>
            <a:endParaRPr lang="en-US"/>
          </a:p>
        </p:txBody>
      </p:sp>
      <p:sp>
        <p:nvSpPr>
          <p:cNvPr id="5" name="Footer Placeholder 4">
            <a:extLst>
              <a:ext uri="{FF2B5EF4-FFF2-40B4-BE49-F238E27FC236}">
                <a16:creationId xmlns:a16="http://schemas.microsoft.com/office/drawing/2014/main" id="{904CEBB7-00DC-6240-92B6-207F0FB852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C58588-62C8-BD4E-8D56-246D7479BEDB}"/>
              </a:ext>
            </a:extLst>
          </p:cNvPr>
          <p:cNvSpPr>
            <a:spLocks noGrp="1"/>
          </p:cNvSpPr>
          <p:nvPr>
            <p:ph type="sldNum" sz="quarter" idx="12"/>
          </p:nvPr>
        </p:nvSpPr>
        <p:spPr/>
        <p:txBody>
          <a:bodyPr/>
          <a:lstStyle/>
          <a:p>
            <a:fld id="{8B7407B8-2125-3A40-88A6-3DA1AC0AD02F}" type="slidenum">
              <a:rPr lang="en-US" smtClean="0"/>
              <a:t>‹#›</a:t>
            </a:fld>
            <a:endParaRPr lang="en-US"/>
          </a:p>
        </p:txBody>
      </p:sp>
    </p:spTree>
    <p:extLst>
      <p:ext uri="{BB962C8B-B14F-4D97-AF65-F5344CB8AC3E}">
        <p14:creationId xmlns:p14="http://schemas.microsoft.com/office/powerpoint/2010/main" val="573520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954825-743A-2543-8686-62A45FB978F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3A2EC9C-472B-0F41-8A96-B45850CED05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F4A030-B594-9F49-BD3F-6322BE12B5B6}"/>
              </a:ext>
            </a:extLst>
          </p:cNvPr>
          <p:cNvSpPr>
            <a:spLocks noGrp="1"/>
          </p:cNvSpPr>
          <p:nvPr>
            <p:ph type="dt" sz="half" idx="10"/>
          </p:nvPr>
        </p:nvSpPr>
        <p:spPr/>
        <p:txBody>
          <a:bodyPr/>
          <a:lstStyle/>
          <a:p>
            <a:fld id="{E82B960F-FA3E-894B-9580-97544D1DC68C}" type="datetimeFigureOut">
              <a:rPr lang="en-US" smtClean="0"/>
              <a:t>8/13/2025</a:t>
            </a:fld>
            <a:endParaRPr lang="en-US"/>
          </a:p>
        </p:txBody>
      </p:sp>
      <p:sp>
        <p:nvSpPr>
          <p:cNvPr id="5" name="Footer Placeholder 4">
            <a:extLst>
              <a:ext uri="{FF2B5EF4-FFF2-40B4-BE49-F238E27FC236}">
                <a16:creationId xmlns:a16="http://schemas.microsoft.com/office/drawing/2014/main" id="{70CAF34A-A091-2C40-8CE4-98B4346525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203EF-0F77-7946-8483-E24909C541B7}"/>
              </a:ext>
            </a:extLst>
          </p:cNvPr>
          <p:cNvSpPr>
            <a:spLocks noGrp="1"/>
          </p:cNvSpPr>
          <p:nvPr>
            <p:ph type="sldNum" sz="quarter" idx="12"/>
          </p:nvPr>
        </p:nvSpPr>
        <p:spPr/>
        <p:txBody>
          <a:bodyPr/>
          <a:lstStyle/>
          <a:p>
            <a:fld id="{8B7407B8-2125-3A40-88A6-3DA1AC0AD02F}" type="slidenum">
              <a:rPr lang="en-US" smtClean="0"/>
              <a:t>‹#›</a:t>
            </a:fld>
            <a:endParaRPr lang="en-US"/>
          </a:p>
        </p:txBody>
      </p:sp>
    </p:spTree>
    <p:extLst>
      <p:ext uri="{BB962C8B-B14F-4D97-AF65-F5344CB8AC3E}">
        <p14:creationId xmlns:p14="http://schemas.microsoft.com/office/powerpoint/2010/main" val="3831704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67BC6-9263-5744-B56A-50ACEA4516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8A1425-B4F6-0943-BA13-4A6CF2C2BBA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97BD6C-1416-4944-8C77-8C64583EAF6D}"/>
              </a:ext>
            </a:extLst>
          </p:cNvPr>
          <p:cNvSpPr>
            <a:spLocks noGrp="1"/>
          </p:cNvSpPr>
          <p:nvPr>
            <p:ph type="dt" sz="half" idx="10"/>
          </p:nvPr>
        </p:nvSpPr>
        <p:spPr/>
        <p:txBody>
          <a:bodyPr/>
          <a:lstStyle/>
          <a:p>
            <a:fld id="{E82B960F-FA3E-894B-9580-97544D1DC68C}" type="datetimeFigureOut">
              <a:rPr lang="en-US" smtClean="0"/>
              <a:t>8/13/2025</a:t>
            </a:fld>
            <a:endParaRPr lang="en-US"/>
          </a:p>
        </p:txBody>
      </p:sp>
      <p:sp>
        <p:nvSpPr>
          <p:cNvPr id="5" name="Footer Placeholder 4">
            <a:extLst>
              <a:ext uri="{FF2B5EF4-FFF2-40B4-BE49-F238E27FC236}">
                <a16:creationId xmlns:a16="http://schemas.microsoft.com/office/drawing/2014/main" id="{E239F39B-E09B-9F4C-ADFD-3CBAD0454A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142B47-99C5-0E4F-9617-A0A77670A3D5}"/>
              </a:ext>
            </a:extLst>
          </p:cNvPr>
          <p:cNvSpPr>
            <a:spLocks noGrp="1"/>
          </p:cNvSpPr>
          <p:nvPr>
            <p:ph type="sldNum" sz="quarter" idx="12"/>
          </p:nvPr>
        </p:nvSpPr>
        <p:spPr/>
        <p:txBody>
          <a:bodyPr/>
          <a:lstStyle/>
          <a:p>
            <a:fld id="{8B7407B8-2125-3A40-88A6-3DA1AC0AD02F}" type="slidenum">
              <a:rPr lang="en-US" smtClean="0"/>
              <a:t>‹#›</a:t>
            </a:fld>
            <a:endParaRPr lang="en-US"/>
          </a:p>
        </p:txBody>
      </p:sp>
    </p:spTree>
    <p:extLst>
      <p:ext uri="{BB962C8B-B14F-4D97-AF65-F5344CB8AC3E}">
        <p14:creationId xmlns:p14="http://schemas.microsoft.com/office/powerpoint/2010/main" val="2459691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5E2D1-37A3-5546-98D7-E8A5F41032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D0C11A6-1591-D445-BCE9-101C106E3C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9FA3B1C-8E75-8E46-BE30-6168F80DE860}"/>
              </a:ext>
            </a:extLst>
          </p:cNvPr>
          <p:cNvSpPr>
            <a:spLocks noGrp="1"/>
          </p:cNvSpPr>
          <p:nvPr>
            <p:ph type="dt" sz="half" idx="10"/>
          </p:nvPr>
        </p:nvSpPr>
        <p:spPr/>
        <p:txBody>
          <a:bodyPr/>
          <a:lstStyle/>
          <a:p>
            <a:fld id="{E82B960F-FA3E-894B-9580-97544D1DC68C}" type="datetimeFigureOut">
              <a:rPr lang="en-US" smtClean="0"/>
              <a:t>8/13/2025</a:t>
            </a:fld>
            <a:endParaRPr lang="en-US"/>
          </a:p>
        </p:txBody>
      </p:sp>
      <p:sp>
        <p:nvSpPr>
          <p:cNvPr id="5" name="Footer Placeholder 4">
            <a:extLst>
              <a:ext uri="{FF2B5EF4-FFF2-40B4-BE49-F238E27FC236}">
                <a16:creationId xmlns:a16="http://schemas.microsoft.com/office/drawing/2014/main" id="{68CBC974-D9E8-2343-968F-AFEA0B874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8B3363-FB5D-C746-AD98-D17AC60496FA}"/>
              </a:ext>
            </a:extLst>
          </p:cNvPr>
          <p:cNvSpPr>
            <a:spLocks noGrp="1"/>
          </p:cNvSpPr>
          <p:nvPr>
            <p:ph type="sldNum" sz="quarter" idx="12"/>
          </p:nvPr>
        </p:nvSpPr>
        <p:spPr/>
        <p:txBody>
          <a:bodyPr/>
          <a:lstStyle/>
          <a:p>
            <a:fld id="{8B7407B8-2125-3A40-88A6-3DA1AC0AD02F}" type="slidenum">
              <a:rPr lang="en-US" smtClean="0"/>
              <a:t>‹#›</a:t>
            </a:fld>
            <a:endParaRPr lang="en-US"/>
          </a:p>
        </p:txBody>
      </p:sp>
    </p:spTree>
    <p:extLst>
      <p:ext uri="{BB962C8B-B14F-4D97-AF65-F5344CB8AC3E}">
        <p14:creationId xmlns:p14="http://schemas.microsoft.com/office/powerpoint/2010/main" val="767224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4BA4B-59AA-7947-9FFA-D727DB370B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3B2705-3B1E-4445-8DFA-2B67859A604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31BA21A-C1C1-7C43-88BF-E231B0F171D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19C4B5-6640-4342-A097-FD9D54C06AE6}"/>
              </a:ext>
            </a:extLst>
          </p:cNvPr>
          <p:cNvSpPr>
            <a:spLocks noGrp="1"/>
          </p:cNvSpPr>
          <p:nvPr>
            <p:ph type="dt" sz="half" idx="10"/>
          </p:nvPr>
        </p:nvSpPr>
        <p:spPr/>
        <p:txBody>
          <a:bodyPr/>
          <a:lstStyle/>
          <a:p>
            <a:fld id="{E82B960F-FA3E-894B-9580-97544D1DC68C}" type="datetimeFigureOut">
              <a:rPr lang="en-US" smtClean="0"/>
              <a:t>8/13/2025</a:t>
            </a:fld>
            <a:endParaRPr lang="en-US"/>
          </a:p>
        </p:txBody>
      </p:sp>
      <p:sp>
        <p:nvSpPr>
          <p:cNvPr id="6" name="Footer Placeholder 5">
            <a:extLst>
              <a:ext uri="{FF2B5EF4-FFF2-40B4-BE49-F238E27FC236}">
                <a16:creationId xmlns:a16="http://schemas.microsoft.com/office/drawing/2014/main" id="{92E07A26-F3E6-7542-81A9-ACF153C776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F09691-91C2-3F40-8086-BBF2DE128DAD}"/>
              </a:ext>
            </a:extLst>
          </p:cNvPr>
          <p:cNvSpPr>
            <a:spLocks noGrp="1"/>
          </p:cNvSpPr>
          <p:nvPr>
            <p:ph type="sldNum" sz="quarter" idx="12"/>
          </p:nvPr>
        </p:nvSpPr>
        <p:spPr/>
        <p:txBody>
          <a:bodyPr/>
          <a:lstStyle/>
          <a:p>
            <a:fld id="{8B7407B8-2125-3A40-88A6-3DA1AC0AD02F}" type="slidenum">
              <a:rPr lang="en-US" smtClean="0"/>
              <a:t>‹#›</a:t>
            </a:fld>
            <a:endParaRPr lang="en-US"/>
          </a:p>
        </p:txBody>
      </p:sp>
    </p:spTree>
    <p:extLst>
      <p:ext uri="{BB962C8B-B14F-4D97-AF65-F5344CB8AC3E}">
        <p14:creationId xmlns:p14="http://schemas.microsoft.com/office/powerpoint/2010/main" val="3833960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DEE8D-6A87-0B4C-BA1C-BC32033AC3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85A8486-785D-494F-9E16-72E2358468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2D13BB4-37EB-6246-8E64-D24B40E41FF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C17976A-0621-F042-A0D8-9D4493D844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305789C-0F61-8642-8B02-174D83A74FE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7FD5786-924F-A340-96B3-0FC796FF9009}"/>
              </a:ext>
            </a:extLst>
          </p:cNvPr>
          <p:cNvSpPr>
            <a:spLocks noGrp="1"/>
          </p:cNvSpPr>
          <p:nvPr>
            <p:ph type="dt" sz="half" idx="10"/>
          </p:nvPr>
        </p:nvSpPr>
        <p:spPr/>
        <p:txBody>
          <a:bodyPr/>
          <a:lstStyle/>
          <a:p>
            <a:fld id="{E82B960F-FA3E-894B-9580-97544D1DC68C}" type="datetimeFigureOut">
              <a:rPr lang="en-US" smtClean="0"/>
              <a:t>8/13/2025</a:t>
            </a:fld>
            <a:endParaRPr lang="en-US"/>
          </a:p>
        </p:txBody>
      </p:sp>
      <p:sp>
        <p:nvSpPr>
          <p:cNvPr id="8" name="Footer Placeholder 7">
            <a:extLst>
              <a:ext uri="{FF2B5EF4-FFF2-40B4-BE49-F238E27FC236}">
                <a16:creationId xmlns:a16="http://schemas.microsoft.com/office/drawing/2014/main" id="{17CC6AF1-C7B5-654A-8FA2-F09A9BC954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7DC4CE0-B4BF-FA43-BBDD-ACDCA6C2A8D2}"/>
              </a:ext>
            </a:extLst>
          </p:cNvPr>
          <p:cNvSpPr>
            <a:spLocks noGrp="1"/>
          </p:cNvSpPr>
          <p:nvPr>
            <p:ph type="sldNum" sz="quarter" idx="12"/>
          </p:nvPr>
        </p:nvSpPr>
        <p:spPr/>
        <p:txBody>
          <a:bodyPr/>
          <a:lstStyle/>
          <a:p>
            <a:fld id="{8B7407B8-2125-3A40-88A6-3DA1AC0AD02F}" type="slidenum">
              <a:rPr lang="en-US" smtClean="0"/>
              <a:t>‹#›</a:t>
            </a:fld>
            <a:endParaRPr lang="en-US"/>
          </a:p>
        </p:txBody>
      </p:sp>
    </p:spTree>
    <p:extLst>
      <p:ext uri="{BB962C8B-B14F-4D97-AF65-F5344CB8AC3E}">
        <p14:creationId xmlns:p14="http://schemas.microsoft.com/office/powerpoint/2010/main" val="2187382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8C243-1A24-6141-A15E-B9AC2BDCB8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36CC305-F2A6-3B49-B502-2B4E227C4E74}"/>
              </a:ext>
            </a:extLst>
          </p:cNvPr>
          <p:cNvSpPr>
            <a:spLocks noGrp="1"/>
          </p:cNvSpPr>
          <p:nvPr>
            <p:ph type="dt" sz="half" idx="10"/>
          </p:nvPr>
        </p:nvSpPr>
        <p:spPr/>
        <p:txBody>
          <a:bodyPr/>
          <a:lstStyle/>
          <a:p>
            <a:fld id="{E82B960F-FA3E-894B-9580-97544D1DC68C}" type="datetimeFigureOut">
              <a:rPr lang="en-US" smtClean="0"/>
              <a:t>8/13/2025</a:t>
            </a:fld>
            <a:endParaRPr lang="en-US"/>
          </a:p>
        </p:txBody>
      </p:sp>
      <p:sp>
        <p:nvSpPr>
          <p:cNvPr id="4" name="Footer Placeholder 3">
            <a:extLst>
              <a:ext uri="{FF2B5EF4-FFF2-40B4-BE49-F238E27FC236}">
                <a16:creationId xmlns:a16="http://schemas.microsoft.com/office/drawing/2014/main" id="{24DA4B91-911E-7144-B40D-19A1A105139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5B70422-1E7F-0648-B3ED-F362F4856C5E}"/>
              </a:ext>
            </a:extLst>
          </p:cNvPr>
          <p:cNvSpPr>
            <a:spLocks noGrp="1"/>
          </p:cNvSpPr>
          <p:nvPr>
            <p:ph type="sldNum" sz="quarter" idx="12"/>
          </p:nvPr>
        </p:nvSpPr>
        <p:spPr/>
        <p:txBody>
          <a:bodyPr/>
          <a:lstStyle/>
          <a:p>
            <a:fld id="{8B7407B8-2125-3A40-88A6-3DA1AC0AD02F}" type="slidenum">
              <a:rPr lang="en-US" smtClean="0"/>
              <a:t>‹#›</a:t>
            </a:fld>
            <a:endParaRPr lang="en-US"/>
          </a:p>
        </p:txBody>
      </p:sp>
    </p:spTree>
    <p:extLst>
      <p:ext uri="{BB962C8B-B14F-4D97-AF65-F5344CB8AC3E}">
        <p14:creationId xmlns:p14="http://schemas.microsoft.com/office/powerpoint/2010/main" val="3334867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C85D64-C61D-CE42-A0C2-9005083720E5}"/>
              </a:ext>
            </a:extLst>
          </p:cNvPr>
          <p:cNvSpPr>
            <a:spLocks noGrp="1"/>
          </p:cNvSpPr>
          <p:nvPr>
            <p:ph type="dt" sz="half" idx="10"/>
          </p:nvPr>
        </p:nvSpPr>
        <p:spPr/>
        <p:txBody>
          <a:bodyPr/>
          <a:lstStyle/>
          <a:p>
            <a:fld id="{E82B960F-FA3E-894B-9580-97544D1DC68C}" type="datetimeFigureOut">
              <a:rPr lang="en-US" smtClean="0"/>
              <a:t>8/13/2025</a:t>
            </a:fld>
            <a:endParaRPr lang="en-US"/>
          </a:p>
        </p:txBody>
      </p:sp>
      <p:sp>
        <p:nvSpPr>
          <p:cNvPr id="3" name="Footer Placeholder 2">
            <a:extLst>
              <a:ext uri="{FF2B5EF4-FFF2-40B4-BE49-F238E27FC236}">
                <a16:creationId xmlns:a16="http://schemas.microsoft.com/office/drawing/2014/main" id="{7D5AC430-AE25-B649-8B72-92B7B9016FC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06344CF-698A-AB4B-A4D2-79267BB022BB}"/>
              </a:ext>
            </a:extLst>
          </p:cNvPr>
          <p:cNvSpPr>
            <a:spLocks noGrp="1"/>
          </p:cNvSpPr>
          <p:nvPr>
            <p:ph type="sldNum" sz="quarter" idx="12"/>
          </p:nvPr>
        </p:nvSpPr>
        <p:spPr/>
        <p:txBody>
          <a:bodyPr/>
          <a:lstStyle/>
          <a:p>
            <a:fld id="{8B7407B8-2125-3A40-88A6-3DA1AC0AD02F}" type="slidenum">
              <a:rPr lang="en-US" smtClean="0"/>
              <a:t>‹#›</a:t>
            </a:fld>
            <a:endParaRPr lang="en-US"/>
          </a:p>
        </p:txBody>
      </p:sp>
    </p:spTree>
    <p:extLst>
      <p:ext uri="{BB962C8B-B14F-4D97-AF65-F5344CB8AC3E}">
        <p14:creationId xmlns:p14="http://schemas.microsoft.com/office/powerpoint/2010/main" val="4024005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93E54-045E-0D4E-8E17-1B6B33F7FF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F3BD3FF-61A8-5548-9012-5C169075FE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1929ED8-31FA-1940-96D9-7198C17DA5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BE640EE-0206-9F42-9591-CF7FBACD7101}"/>
              </a:ext>
            </a:extLst>
          </p:cNvPr>
          <p:cNvSpPr>
            <a:spLocks noGrp="1"/>
          </p:cNvSpPr>
          <p:nvPr>
            <p:ph type="dt" sz="half" idx="10"/>
          </p:nvPr>
        </p:nvSpPr>
        <p:spPr/>
        <p:txBody>
          <a:bodyPr/>
          <a:lstStyle/>
          <a:p>
            <a:fld id="{E82B960F-FA3E-894B-9580-97544D1DC68C}" type="datetimeFigureOut">
              <a:rPr lang="en-US" smtClean="0"/>
              <a:t>8/13/2025</a:t>
            </a:fld>
            <a:endParaRPr lang="en-US"/>
          </a:p>
        </p:txBody>
      </p:sp>
      <p:sp>
        <p:nvSpPr>
          <p:cNvPr id="6" name="Footer Placeholder 5">
            <a:extLst>
              <a:ext uri="{FF2B5EF4-FFF2-40B4-BE49-F238E27FC236}">
                <a16:creationId xmlns:a16="http://schemas.microsoft.com/office/drawing/2014/main" id="{C32E6189-CBB6-3241-A1D8-09D2B0FFAF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1D49B5-742E-D842-B114-F07921FE39B4}"/>
              </a:ext>
            </a:extLst>
          </p:cNvPr>
          <p:cNvSpPr>
            <a:spLocks noGrp="1"/>
          </p:cNvSpPr>
          <p:nvPr>
            <p:ph type="sldNum" sz="quarter" idx="12"/>
          </p:nvPr>
        </p:nvSpPr>
        <p:spPr/>
        <p:txBody>
          <a:bodyPr/>
          <a:lstStyle/>
          <a:p>
            <a:fld id="{8B7407B8-2125-3A40-88A6-3DA1AC0AD02F}" type="slidenum">
              <a:rPr lang="en-US" smtClean="0"/>
              <a:t>‹#›</a:t>
            </a:fld>
            <a:endParaRPr lang="en-US"/>
          </a:p>
        </p:txBody>
      </p:sp>
    </p:spTree>
    <p:extLst>
      <p:ext uri="{BB962C8B-B14F-4D97-AF65-F5344CB8AC3E}">
        <p14:creationId xmlns:p14="http://schemas.microsoft.com/office/powerpoint/2010/main" val="3595602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DD540-022C-AB44-A054-CC9DC6BAA9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96559E-EF2F-B947-B0B4-FC8BB212FD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6405D7B-AA92-174B-9696-E8954B950B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3925CB6-A01C-5748-86EE-C6447155DCFD}"/>
              </a:ext>
            </a:extLst>
          </p:cNvPr>
          <p:cNvSpPr>
            <a:spLocks noGrp="1"/>
          </p:cNvSpPr>
          <p:nvPr>
            <p:ph type="dt" sz="half" idx="10"/>
          </p:nvPr>
        </p:nvSpPr>
        <p:spPr/>
        <p:txBody>
          <a:bodyPr/>
          <a:lstStyle/>
          <a:p>
            <a:fld id="{E82B960F-FA3E-894B-9580-97544D1DC68C}" type="datetimeFigureOut">
              <a:rPr lang="en-US" smtClean="0"/>
              <a:t>8/13/2025</a:t>
            </a:fld>
            <a:endParaRPr lang="en-US"/>
          </a:p>
        </p:txBody>
      </p:sp>
      <p:sp>
        <p:nvSpPr>
          <p:cNvPr id="6" name="Footer Placeholder 5">
            <a:extLst>
              <a:ext uri="{FF2B5EF4-FFF2-40B4-BE49-F238E27FC236}">
                <a16:creationId xmlns:a16="http://schemas.microsoft.com/office/drawing/2014/main" id="{B9604A3A-F935-5347-AE0F-BB16FD6C3C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308211-1D6B-5E49-9A93-0342EBEB1AAB}"/>
              </a:ext>
            </a:extLst>
          </p:cNvPr>
          <p:cNvSpPr>
            <a:spLocks noGrp="1"/>
          </p:cNvSpPr>
          <p:nvPr>
            <p:ph type="sldNum" sz="quarter" idx="12"/>
          </p:nvPr>
        </p:nvSpPr>
        <p:spPr/>
        <p:txBody>
          <a:bodyPr/>
          <a:lstStyle/>
          <a:p>
            <a:fld id="{8B7407B8-2125-3A40-88A6-3DA1AC0AD02F}" type="slidenum">
              <a:rPr lang="en-US" smtClean="0"/>
              <a:t>‹#›</a:t>
            </a:fld>
            <a:endParaRPr lang="en-US"/>
          </a:p>
        </p:txBody>
      </p:sp>
    </p:spTree>
    <p:extLst>
      <p:ext uri="{BB962C8B-B14F-4D97-AF65-F5344CB8AC3E}">
        <p14:creationId xmlns:p14="http://schemas.microsoft.com/office/powerpoint/2010/main" val="309777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45BCEF-4D40-9941-8B0C-076B913E2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064F254-F1A5-0E4B-BDFC-DB5FEAA7D3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1A1BF1-2B2C-E344-9D74-1548510CF5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2B960F-FA3E-894B-9580-97544D1DC68C}" type="datetimeFigureOut">
              <a:rPr lang="en-US" smtClean="0"/>
              <a:t>8/13/2025</a:t>
            </a:fld>
            <a:endParaRPr lang="en-US"/>
          </a:p>
        </p:txBody>
      </p:sp>
      <p:sp>
        <p:nvSpPr>
          <p:cNvPr id="5" name="Footer Placeholder 4">
            <a:extLst>
              <a:ext uri="{FF2B5EF4-FFF2-40B4-BE49-F238E27FC236}">
                <a16:creationId xmlns:a16="http://schemas.microsoft.com/office/drawing/2014/main" id="{C9A92883-1003-D74E-880E-A6A8DB5D7B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215A030-AB45-DC4D-9051-447C3DD9A4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7407B8-2125-3A40-88A6-3DA1AC0AD02F}" type="slidenum">
              <a:rPr lang="en-US" smtClean="0"/>
              <a:t>‹#›</a:t>
            </a:fld>
            <a:endParaRPr lang="en-US"/>
          </a:p>
        </p:txBody>
      </p:sp>
    </p:spTree>
    <p:extLst>
      <p:ext uri="{BB962C8B-B14F-4D97-AF65-F5344CB8AC3E}">
        <p14:creationId xmlns:p14="http://schemas.microsoft.com/office/powerpoint/2010/main" val="980685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ctl.morainevalley.edu/access-for-all-designing-digital-content-for-student-success/"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hyperlink" Target="https://forms.office.com/r/9ZBqTZ6M9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studentmorainevalley-my.sharepoint.com/:x:/g/personal/grabk2_morainevalley_edu/ERGw8ZKBpYVDlir0emKsltMB1JZszoqZMH33LGHDKHSxOQ?e=ex5h50"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C183D7F6-B498-43B3-948B-1728B52AA6E4}">
                <adec:decorative xmlns:adec="http://schemas.microsoft.com/office/drawing/2017/decorative" val="1"/>
              </a:ext>
            </a:extLst>
          </p:cNvPr>
          <p:cNvSpPr/>
          <p:nvPr/>
        </p:nvSpPr>
        <p:spPr>
          <a:xfrm>
            <a:off x="4045527" y="0"/>
            <a:ext cx="8146473" cy="6858000"/>
          </a:xfrm>
          <a:prstGeom prst="rect">
            <a:avLst/>
          </a:prstGeom>
          <a:solidFill>
            <a:srgbClr val="0054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Moraine Valley Community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207" y="2611583"/>
            <a:ext cx="4503880" cy="1385810"/>
          </a:xfrm>
          <a:prstGeom prst="rect">
            <a:avLst/>
          </a:prstGeom>
        </p:spPr>
      </p:pic>
      <p:cxnSp>
        <p:nvCxnSpPr>
          <p:cNvPr id="8" name="Straight Connector 7">
            <a:extLst>
              <a:ext uri="{C183D7F6-B498-43B3-948B-1728B52AA6E4}">
                <adec:decorative xmlns:adec="http://schemas.microsoft.com/office/drawing/2017/decorative" val="1"/>
              </a:ext>
            </a:extLst>
          </p:cNvPr>
          <p:cNvCxnSpPr/>
          <p:nvPr/>
        </p:nvCxnSpPr>
        <p:spPr>
          <a:xfrm>
            <a:off x="73891" y="3685309"/>
            <a:ext cx="3971636" cy="0"/>
          </a:xfrm>
          <a:prstGeom prst="line">
            <a:avLst/>
          </a:prstGeom>
          <a:ln w="28575">
            <a:solidFill>
              <a:srgbClr val="00543D"/>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C183D7F6-B498-43B3-948B-1728B52AA6E4}">
                <adec:decorative xmlns:adec="http://schemas.microsoft.com/office/drawing/2017/decorative" val="1"/>
              </a:ext>
            </a:extLst>
          </p:cNvPr>
          <p:cNvCxnSpPr/>
          <p:nvPr/>
        </p:nvCxnSpPr>
        <p:spPr>
          <a:xfrm>
            <a:off x="4045527" y="3685309"/>
            <a:ext cx="5735782" cy="0"/>
          </a:xfrm>
          <a:prstGeom prst="line">
            <a:avLst/>
          </a:prstGeom>
          <a:ln w="28575">
            <a:solidFill>
              <a:srgbClr val="72A492"/>
            </a:solidFill>
          </a:ln>
        </p:spPr>
        <p:style>
          <a:lnRef idx="1">
            <a:schemeClr val="accent1"/>
          </a:lnRef>
          <a:fillRef idx="0">
            <a:schemeClr val="accent1"/>
          </a:fillRef>
          <a:effectRef idx="0">
            <a:schemeClr val="accent1"/>
          </a:effectRef>
          <a:fontRef idx="minor">
            <a:schemeClr val="tx1"/>
          </a:fontRef>
        </p:style>
      </p:cxnSp>
      <p:sp>
        <p:nvSpPr>
          <p:cNvPr id="11" name="Title 10">
            <a:extLst>
              <a:ext uri="{FF2B5EF4-FFF2-40B4-BE49-F238E27FC236}">
                <a16:creationId xmlns:a16="http://schemas.microsoft.com/office/drawing/2014/main" id="{D6DACBA2-44D2-5143-BD58-C573E1F875AD}"/>
              </a:ext>
            </a:extLst>
          </p:cNvPr>
          <p:cNvSpPr txBox="1">
            <a:spLocks noGrp="1"/>
          </p:cNvSpPr>
          <p:nvPr>
            <p:ph type="title" idx="4294967295"/>
          </p:nvPr>
        </p:nvSpPr>
        <p:spPr>
          <a:xfrm>
            <a:off x="4045526" y="2854312"/>
            <a:ext cx="5735783"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bg1"/>
                </a:solidFill>
                <a:effectLst/>
                <a:uLnTx/>
                <a:uFillTx/>
                <a:latin typeface="+mn-lt"/>
                <a:ea typeface="+mn-ea"/>
                <a:cs typeface="+mn-cs"/>
              </a:rPr>
              <a:t>Web Accessibility</a:t>
            </a:r>
          </a:p>
        </p:txBody>
      </p:sp>
    </p:spTree>
    <p:extLst>
      <p:ext uri="{BB962C8B-B14F-4D97-AF65-F5344CB8AC3E}">
        <p14:creationId xmlns:p14="http://schemas.microsoft.com/office/powerpoint/2010/main" val="784394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56577-F7D0-7E0E-AF65-78419A967D5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9D43AEA-F167-C59F-5079-87A88F45C4A0}"/>
              </a:ext>
            </a:extLst>
          </p:cNvPr>
          <p:cNvSpPr txBox="1">
            <a:spLocks noGrp="1"/>
          </p:cNvSpPr>
          <p:nvPr>
            <p:ph type="title" idx="4294967295"/>
          </p:nvPr>
        </p:nvSpPr>
        <p:spPr>
          <a:xfrm>
            <a:off x="647013" y="1321863"/>
            <a:ext cx="11212830"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tx1"/>
                </a:solidFill>
                <a:effectLst/>
                <a:uLnTx/>
                <a:uFillTx/>
                <a:latin typeface="+mn-lt"/>
                <a:ea typeface="+mn-ea"/>
                <a:cs typeface="+mn-cs"/>
              </a:rPr>
              <a:t>Web Accessibility Committee (slide 1 of 2)</a:t>
            </a:r>
          </a:p>
        </p:txBody>
      </p:sp>
      <p:sp>
        <p:nvSpPr>
          <p:cNvPr id="5" name="TextBox 4">
            <a:extLst>
              <a:ext uri="{FF2B5EF4-FFF2-40B4-BE49-F238E27FC236}">
                <a16:creationId xmlns:a16="http://schemas.microsoft.com/office/drawing/2014/main" id="{B7FAB447-A91F-5A56-A383-618825ED9ED3}"/>
              </a:ext>
            </a:extLst>
          </p:cNvPr>
          <p:cNvSpPr txBox="1"/>
          <p:nvPr/>
        </p:nvSpPr>
        <p:spPr>
          <a:xfrm>
            <a:off x="948128" y="2238118"/>
            <a:ext cx="9736805" cy="1569660"/>
          </a:xfrm>
          <a:prstGeom prst="rect">
            <a:avLst/>
          </a:prstGeom>
          <a:noFill/>
        </p:spPr>
        <p:txBody>
          <a:bodyPr wrap="square" lIns="91440" tIns="45720" rIns="91440" bIns="45720" numCol="1" rtlCol="0" anchor="t">
            <a:spAutoFit/>
          </a:bodyPr>
          <a:lstStyle/>
          <a:p>
            <a:r>
              <a:rPr lang="en-US" sz="3200" dirty="0"/>
              <a:t>The Executive Leadership Team designated a Web Accessibility Committee to help the College achieve these accessibility requirements. </a:t>
            </a:r>
          </a:p>
        </p:txBody>
      </p:sp>
      <p:sp>
        <p:nvSpPr>
          <p:cNvPr id="6" name="Rectangle 5">
            <a:extLst>
              <a:ext uri="{FF2B5EF4-FFF2-40B4-BE49-F238E27FC236}">
                <a16:creationId xmlns:a16="http://schemas.microsoft.com/office/drawing/2014/main" id="{B19A7CFE-6FBB-82D2-976E-9E4770BDF5D9}"/>
              </a:ext>
              <a:ext uri="{C183D7F6-B498-43B3-948B-1728B52AA6E4}">
                <adec:decorative xmlns:adec="http://schemas.microsoft.com/office/drawing/2017/decorative" val="1"/>
              </a:ext>
            </a:extLst>
          </p:cNvPr>
          <p:cNvSpPr/>
          <p:nvPr/>
        </p:nvSpPr>
        <p:spPr>
          <a:xfrm>
            <a:off x="0" y="6437745"/>
            <a:ext cx="12192000" cy="4202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Moraine Valley Community College Logo">
            <a:extLst>
              <a:ext uri="{FF2B5EF4-FFF2-40B4-BE49-F238E27FC236}">
                <a16:creationId xmlns:a16="http://schemas.microsoft.com/office/drawing/2014/main" id="{EA1C2780-54F8-45C7-123B-4E777B2DBF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7713" y="6373091"/>
            <a:ext cx="1853042" cy="570167"/>
          </a:xfrm>
          <a:prstGeom prst="rect">
            <a:avLst/>
          </a:prstGeom>
        </p:spPr>
      </p:pic>
      <p:sp>
        <p:nvSpPr>
          <p:cNvPr id="10" name="Trapezoid 9">
            <a:extLst>
              <a:ext uri="{FF2B5EF4-FFF2-40B4-BE49-F238E27FC236}">
                <a16:creationId xmlns:a16="http://schemas.microsoft.com/office/drawing/2014/main" id="{F0DF786E-4BF0-1CD3-6D8C-F02E2FB86149}"/>
              </a:ext>
              <a:ext uri="{C183D7F6-B498-43B3-948B-1728B52AA6E4}">
                <adec:decorative xmlns:adec="http://schemas.microsoft.com/office/drawing/2017/decorative" val="1"/>
              </a:ext>
            </a:extLst>
          </p:cNvPr>
          <p:cNvSpPr/>
          <p:nvPr/>
        </p:nvSpPr>
        <p:spPr>
          <a:xfrm>
            <a:off x="10187713" y="0"/>
            <a:ext cx="5225556" cy="6437745"/>
          </a:xfrm>
          <a:prstGeom prst="trapezoid">
            <a:avLst>
              <a:gd name="adj" fmla="val 38530"/>
            </a:avLst>
          </a:prstGeom>
          <a:solidFill>
            <a:srgbClr val="00543D"/>
          </a:solidFill>
          <a:ln>
            <a:solidFill>
              <a:srgbClr val="005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6417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5B958-05BC-23CC-64D4-7FEED29192F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611D30B-D6C1-9A44-98CB-1D7FF13C9C8B}"/>
              </a:ext>
            </a:extLst>
          </p:cNvPr>
          <p:cNvSpPr txBox="1">
            <a:spLocks noGrp="1"/>
          </p:cNvSpPr>
          <p:nvPr>
            <p:ph type="title" idx="4294967295"/>
          </p:nvPr>
        </p:nvSpPr>
        <p:spPr>
          <a:xfrm>
            <a:off x="647013" y="1321863"/>
            <a:ext cx="11212830"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tx1"/>
                </a:solidFill>
                <a:effectLst/>
                <a:uLnTx/>
                <a:uFillTx/>
                <a:latin typeface="+mn-lt"/>
                <a:ea typeface="+mn-ea"/>
                <a:cs typeface="+mn-cs"/>
              </a:rPr>
              <a:t>Web Accessibility Committee (slide 2 of 2)</a:t>
            </a:r>
          </a:p>
        </p:txBody>
      </p:sp>
      <p:sp>
        <p:nvSpPr>
          <p:cNvPr id="5" name="TextBox 4">
            <a:extLst>
              <a:ext uri="{FF2B5EF4-FFF2-40B4-BE49-F238E27FC236}">
                <a16:creationId xmlns:a16="http://schemas.microsoft.com/office/drawing/2014/main" id="{1B25EE33-A32D-F700-D7DA-76E05757FDE7}"/>
              </a:ext>
            </a:extLst>
          </p:cNvPr>
          <p:cNvSpPr txBox="1"/>
          <p:nvPr/>
        </p:nvSpPr>
        <p:spPr>
          <a:xfrm>
            <a:off x="948128" y="2238118"/>
            <a:ext cx="9736805" cy="4524315"/>
          </a:xfrm>
          <a:prstGeom prst="rect">
            <a:avLst/>
          </a:prstGeom>
          <a:noFill/>
        </p:spPr>
        <p:txBody>
          <a:bodyPr wrap="square" numCol="2" rtlCol="0">
            <a:spAutoFit/>
          </a:bodyPr>
          <a:lstStyle/>
          <a:p>
            <a:pPr marL="914400" lvl="1" indent="-457200">
              <a:buFont typeface="Arial" panose="020B0604020202020204" pitchFamily="34" charset="0"/>
              <a:buChar char="•"/>
            </a:pPr>
            <a:r>
              <a:rPr lang="en-US" sz="3200" dirty="0"/>
              <a:t>Dr. Kristine Christensen</a:t>
            </a:r>
          </a:p>
          <a:p>
            <a:pPr marL="914400" lvl="1" indent="-457200">
              <a:buFont typeface="Arial" panose="020B0604020202020204" pitchFamily="34" charset="0"/>
              <a:buChar char="•"/>
            </a:pPr>
            <a:r>
              <a:rPr lang="en-US" sz="3200" dirty="0"/>
              <a:t>Lisa Dyrda</a:t>
            </a:r>
          </a:p>
          <a:p>
            <a:pPr marL="914400" lvl="1" indent="-457200">
              <a:buFont typeface="Arial" panose="020B0604020202020204" pitchFamily="34" charset="0"/>
              <a:buChar char="•"/>
            </a:pPr>
            <a:r>
              <a:rPr lang="en-US" sz="3200" dirty="0"/>
              <a:t>Jasmyn Ferguson</a:t>
            </a:r>
          </a:p>
          <a:p>
            <a:pPr marL="914400" lvl="1" indent="-457200">
              <a:buFont typeface="Arial" panose="020B0604020202020204" pitchFamily="34" charset="0"/>
              <a:buChar char="•"/>
            </a:pPr>
            <a:r>
              <a:rPr lang="en-US" sz="3200" dirty="0"/>
              <a:t>Kelly Grab</a:t>
            </a:r>
          </a:p>
          <a:p>
            <a:pPr marL="914400" lvl="1" indent="-457200">
              <a:buFont typeface="Arial" panose="020B0604020202020204" pitchFamily="34" charset="0"/>
              <a:buChar char="•"/>
            </a:pPr>
            <a:r>
              <a:rPr lang="en-US" sz="3200" dirty="0"/>
              <a:t>Laura Haslam</a:t>
            </a:r>
          </a:p>
          <a:p>
            <a:pPr marL="914400" lvl="1" indent="-457200">
              <a:buFont typeface="Arial" panose="020B0604020202020204" pitchFamily="34" charset="0"/>
              <a:buChar char="•"/>
            </a:pPr>
            <a:r>
              <a:rPr lang="en-US" sz="3200" dirty="0"/>
              <a:t>Judy Healy</a:t>
            </a:r>
          </a:p>
          <a:p>
            <a:pPr marL="914400" lvl="1" indent="-457200">
              <a:buFont typeface="Arial" panose="020B0604020202020204" pitchFamily="34" charset="0"/>
              <a:buChar char="•"/>
            </a:pPr>
            <a:r>
              <a:rPr lang="en-US" sz="3200" dirty="0"/>
              <a:t>Dr. Terra Jacobson</a:t>
            </a:r>
          </a:p>
          <a:p>
            <a:pPr marL="914400" lvl="1" indent="-457200">
              <a:buFont typeface="Arial" panose="020B0604020202020204" pitchFamily="34" charset="0"/>
              <a:buChar char="•"/>
            </a:pPr>
            <a:r>
              <a:rPr lang="en-US" sz="3200" dirty="0"/>
              <a:t>Holly Katavich</a:t>
            </a:r>
          </a:p>
          <a:p>
            <a:pPr marL="914400" lvl="1" indent="-457200">
              <a:buFont typeface="Arial" panose="020B0604020202020204" pitchFamily="34" charset="0"/>
              <a:buChar char="•"/>
            </a:pPr>
            <a:endParaRPr lang="en-US" sz="3200" dirty="0"/>
          </a:p>
          <a:p>
            <a:pPr marL="914400" lvl="1" indent="-457200">
              <a:buFont typeface="Arial" panose="020B0604020202020204" pitchFamily="34" charset="0"/>
              <a:buChar char="•"/>
            </a:pPr>
            <a:r>
              <a:rPr lang="en-US" sz="3200" dirty="0"/>
              <a:t>Kent Marshall</a:t>
            </a:r>
          </a:p>
          <a:p>
            <a:pPr marL="914400" lvl="1" indent="-457200">
              <a:buFont typeface="Arial" panose="020B0604020202020204" pitchFamily="34" charset="0"/>
              <a:buChar char="•"/>
            </a:pPr>
            <a:r>
              <a:rPr lang="en-US" sz="3200" dirty="0"/>
              <a:t>Rebekah Marshall</a:t>
            </a:r>
          </a:p>
          <a:p>
            <a:pPr marL="914400" lvl="1" indent="-457200">
              <a:buFont typeface="Arial" panose="020B0604020202020204" pitchFamily="34" charset="0"/>
              <a:buChar char="•"/>
            </a:pPr>
            <a:r>
              <a:rPr lang="en-US" sz="3200" dirty="0"/>
              <a:t>Marie Martino</a:t>
            </a:r>
          </a:p>
          <a:p>
            <a:pPr marL="914400" lvl="1" indent="-457200">
              <a:buFont typeface="Arial" panose="020B0604020202020204" pitchFamily="34" charset="0"/>
              <a:buChar char="•"/>
            </a:pPr>
            <a:r>
              <a:rPr lang="en-US" sz="3200" dirty="0"/>
              <a:t>Nate Payovich</a:t>
            </a:r>
          </a:p>
          <a:p>
            <a:pPr marL="914400" lvl="1" indent="-457200">
              <a:buFont typeface="Arial" panose="020B0604020202020204" pitchFamily="34" charset="0"/>
              <a:buChar char="•"/>
            </a:pPr>
            <a:r>
              <a:rPr lang="en-US" sz="3200" dirty="0"/>
              <a:t>Samual Ramos</a:t>
            </a:r>
          </a:p>
          <a:p>
            <a:pPr marL="914400" lvl="1" indent="-457200">
              <a:buFont typeface="Arial" panose="020B0604020202020204" pitchFamily="34" charset="0"/>
              <a:buChar char="•"/>
            </a:pPr>
            <a:r>
              <a:rPr lang="en-US" sz="3200" dirty="0"/>
              <a:t>Dr. Troy Swanson</a:t>
            </a:r>
          </a:p>
          <a:p>
            <a:pPr marL="914400" lvl="1" indent="-457200">
              <a:buFont typeface="Arial" panose="020B0604020202020204" pitchFamily="34" charset="0"/>
              <a:buChar char="•"/>
            </a:pPr>
            <a:r>
              <a:rPr lang="en-US" sz="3200" dirty="0"/>
              <a:t>Sherita Tyler</a:t>
            </a:r>
          </a:p>
          <a:p>
            <a:pPr marL="914400" lvl="1" indent="-457200">
              <a:buFont typeface="Arial" panose="020B0604020202020204" pitchFamily="34" charset="0"/>
              <a:buChar char="•"/>
            </a:pPr>
            <a:r>
              <a:rPr lang="en-US" sz="3200" dirty="0"/>
              <a:t>Dr. Deidre Walker</a:t>
            </a:r>
          </a:p>
          <a:p>
            <a:endParaRPr lang="en-US" sz="3200" dirty="0"/>
          </a:p>
        </p:txBody>
      </p:sp>
      <p:sp>
        <p:nvSpPr>
          <p:cNvPr id="6" name="Rectangle 5">
            <a:extLst>
              <a:ext uri="{FF2B5EF4-FFF2-40B4-BE49-F238E27FC236}">
                <a16:creationId xmlns:a16="http://schemas.microsoft.com/office/drawing/2014/main" id="{14686D51-BD4E-3074-27E2-A49C863DD428}"/>
              </a:ext>
              <a:ext uri="{C183D7F6-B498-43B3-948B-1728B52AA6E4}">
                <adec:decorative xmlns:adec="http://schemas.microsoft.com/office/drawing/2017/decorative" val="1"/>
              </a:ext>
            </a:extLst>
          </p:cNvPr>
          <p:cNvSpPr/>
          <p:nvPr/>
        </p:nvSpPr>
        <p:spPr>
          <a:xfrm>
            <a:off x="0" y="6437745"/>
            <a:ext cx="12192000" cy="4202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Moraine Valley Community College Logo">
            <a:extLst>
              <a:ext uri="{FF2B5EF4-FFF2-40B4-BE49-F238E27FC236}">
                <a16:creationId xmlns:a16="http://schemas.microsoft.com/office/drawing/2014/main" id="{BB0DE10A-2153-E3CA-F77E-7777C3B03FD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7713" y="6373091"/>
            <a:ext cx="1853042" cy="570167"/>
          </a:xfrm>
          <a:prstGeom prst="rect">
            <a:avLst/>
          </a:prstGeom>
        </p:spPr>
      </p:pic>
      <p:sp>
        <p:nvSpPr>
          <p:cNvPr id="10" name="Trapezoid 9">
            <a:extLst>
              <a:ext uri="{FF2B5EF4-FFF2-40B4-BE49-F238E27FC236}">
                <a16:creationId xmlns:a16="http://schemas.microsoft.com/office/drawing/2014/main" id="{585B5432-5A90-63B0-A27E-32471D94E6A8}"/>
              </a:ext>
              <a:ext uri="{C183D7F6-B498-43B3-948B-1728B52AA6E4}">
                <adec:decorative xmlns:adec="http://schemas.microsoft.com/office/drawing/2017/decorative" val="1"/>
              </a:ext>
            </a:extLst>
          </p:cNvPr>
          <p:cNvSpPr/>
          <p:nvPr/>
        </p:nvSpPr>
        <p:spPr>
          <a:xfrm>
            <a:off x="10187713" y="0"/>
            <a:ext cx="5225556" cy="6437745"/>
          </a:xfrm>
          <a:prstGeom prst="trapezoid">
            <a:avLst>
              <a:gd name="adj" fmla="val 38530"/>
            </a:avLst>
          </a:prstGeom>
          <a:solidFill>
            <a:srgbClr val="00543D"/>
          </a:solidFill>
          <a:ln>
            <a:solidFill>
              <a:srgbClr val="005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2647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1E7BC5-8C25-F94E-A320-6B61884ABBCD}"/>
              </a:ext>
            </a:extLst>
          </p:cNvPr>
          <p:cNvSpPr txBox="1">
            <a:spLocks noGrp="1"/>
          </p:cNvSpPr>
          <p:nvPr>
            <p:ph type="title" idx="4294967295"/>
          </p:nvPr>
        </p:nvSpPr>
        <p:spPr>
          <a:xfrm>
            <a:off x="647013" y="517803"/>
            <a:ext cx="11212830" cy="156966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tx1"/>
                </a:solidFill>
                <a:effectLst/>
                <a:uLnTx/>
                <a:uFillTx/>
                <a:latin typeface="+mn-lt"/>
                <a:ea typeface="+mn-ea"/>
                <a:cs typeface="+mn-cs"/>
              </a:rPr>
              <a:t>Immediate Next Steps</a:t>
            </a:r>
            <a:r>
              <a:rPr lang="en-US" sz="4800" b="1" dirty="0">
                <a:latin typeface="+mn-lt"/>
                <a:ea typeface="+mn-ea"/>
                <a:cs typeface="+mn-cs"/>
              </a:rPr>
              <a:t> for </a:t>
            </a:r>
            <a:r>
              <a:rPr kumimoji="0" lang="en-US" sz="4800" b="1" i="0" u="none" strike="noStrike" kern="1200" cap="none" spc="0" normalizeH="0" baseline="0" noProof="0" dirty="0">
                <a:ln>
                  <a:noFill/>
                </a:ln>
                <a:solidFill>
                  <a:schemeClr val="tx1"/>
                </a:solidFill>
                <a:effectLst/>
                <a:uLnTx/>
                <a:uFillTx/>
                <a:latin typeface="+mn-lt"/>
                <a:ea typeface="+mn-ea"/>
                <a:cs typeface="+mn-cs"/>
              </a:rPr>
              <a:t>Admin Council (slide 1 of 2)</a:t>
            </a:r>
          </a:p>
        </p:txBody>
      </p:sp>
      <p:sp>
        <p:nvSpPr>
          <p:cNvPr id="5" name="TextBox 4">
            <a:extLst>
              <a:ext uri="{FF2B5EF4-FFF2-40B4-BE49-F238E27FC236}">
                <a16:creationId xmlns:a16="http://schemas.microsoft.com/office/drawing/2014/main" id="{D83D4CEE-F5AA-7649-97F4-9A03F68EC8ED}"/>
              </a:ext>
            </a:extLst>
          </p:cNvPr>
          <p:cNvSpPr txBox="1"/>
          <p:nvPr/>
        </p:nvSpPr>
        <p:spPr>
          <a:xfrm>
            <a:off x="647013" y="2354390"/>
            <a:ext cx="9800566" cy="2862322"/>
          </a:xfrm>
          <a:prstGeom prst="rect">
            <a:avLst/>
          </a:prstGeom>
          <a:noFill/>
        </p:spPr>
        <p:txBody>
          <a:bodyPr wrap="square" lIns="91440" tIns="45720" rIns="91440" bIns="45720" rtlCol="0" anchor="t">
            <a:spAutoFit/>
          </a:bodyPr>
          <a:lstStyle/>
          <a:p>
            <a:pPr marL="457200" indent="-457200">
              <a:buFont typeface="Arial" panose="020B0604020202020204" pitchFamily="34" charset="0"/>
              <a:buChar char="•"/>
            </a:pPr>
            <a:r>
              <a:rPr lang="en-US" sz="3000" dirty="0"/>
              <a:t>Review documents and web content published on the public-facing website, Student Portal, and Canvas to ensure items meet accessibility standards. </a:t>
            </a:r>
          </a:p>
          <a:p>
            <a:pPr marL="457200" indent="-457200">
              <a:buFont typeface="Arial" panose="020B0604020202020204" pitchFamily="34" charset="0"/>
              <a:buChar char="•"/>
            </a:pPr>
            <a:r>
              <a:rPr lang="en-US" sz="3000" dirty="0"/>
              <a:t>Use </a:t>
            </a:r>
            <a:r>
              <a:rPr lang="en-US" sz="3000" dirty="0">
                <a:hlinkClick r:id="rId3"/>
              </a:rPr>
              <a:t>resources compiled by the Center for Teaching and Learning (CTL) </a:t>
            </a:r>
            <a:r>
              <a:rPr lang="en-US" sz="3000" dirty="0"/>
              <a:t>and UDOIT (Canvas only), Microsoft, or Adobe accessibility checkers.</a:t>
            </a:r>
            <a:endParaRPr lang="en-US" sz="2800" dirty="0"/>
          </a:p>
        </p:txBody>
      </p:sp>
      <p:sp>
        <p:nvSpPr>
          <p:cNvPr id="6" name="Rectangle 5">
            <a:extLst>
              <a:ext uri="{C183D7F6-B498-43B3-948B-1728B52AA6E4}">
                <adec:decorative xmlns:adec="http://schemas.microsoft.com/office/drawing/2017/decorative" val="1"/>
              </a:ext>
            </a:extLst>
          </p:cNvPr>
          <p:cNvSpPr/>
          <p:nvPr/>
        </p:nvSpPr>
        <p:spPr>
          <a:xfrm>
            <a:off x="0" y="6437745"/>
            <a:ext cx="12192000" cy="4202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Moraine Valley Community College Logo"/>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87713" y="6373091"/>
            <a:ext cx="1853042" cy="570167"/>
          </a:xfrm>
          <a:prstGeom prst="rect">
            <a:avLst/>
          </a:prstGeom>
        </p:spPr>
      </p:pic>
      <p:sp>
        <p:nvSpPr>
          <p:cNvPr id="10" name="Trapezoid 9">
            <a:extLst>
              <a:ext uri="{C183D7F6-B498-43B3-948B-1728B52AA6E4}">
                <adec:decorative xmlns:adec="http://schemas.microsoft.com/office/drawing/2017/decorative" val="1"/>
              </a:ext>
            </a:extLst>
          </p:cNvPr>
          <p:cNvSpPr/>
          <p:nvPr/>
        </p:nvSpPr>
        <p:spPr>
          <a:xfrm>
            <a:off x="10187713" y="0"/>
            <a:ext cx="5225556" cy="6437745"/>
          </a:xfrm>
          <a:prstGeom prst="trapezoid">
            <a:avLst>
              <a:gd name="adj" fmla="val 38530"/>
            </a:avLst>
          </a:prstGeom>
          <a:solidFill>
            <a:srgbClr val="00543D"/>
          </a:solidFill>
          <a:ln>
            <a:solidFill>
              <a:srgbClr val="005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87596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04D9F-F215-0F29-B98C-5C0FBA82322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B9A1C7B-B636-2C4B-2C21-5DD1F70B94C7}"/>
              </a:ext>
            </a:extLst>
          </p:cNvPr>
          <p:cNvSpPr txBox="1">
            <a:spLocks noGrp="1"/>
          </p:cNvSpPr>
          <p:nvPr>
            <p:ph type="title" idx="4294967295"/>
          </p:nvPr>
        </p:nvSpPr>
        <p:spPr>
          <a:xfrm>
            <a:off x="647013" y="517803"/>
            <a:ext cx="11212830" cy="156966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tx1"/>
                </a:solidFill>
                <a:effectLst/>
                <a:uLnTx/>
                <a:uFillTx/>
                <a:latin typeface="+mn-lt"/>
                <a:ea typeface="+mn-ea"/>
                <a:cs typeface="+mn-cs"/>
              </a:rPr>
              <a:t>Immediate Next Steps</a:t>
            </a:r>
            <a:r>
              <a:rPr lang="en-US" sz="4800" b="1" dirty="0">
                <a:latin typeface="+mn-lt"/>
                <a:ea typeface="+mn-ea"/>
                <a:cs typeface="+mn-cs"/>
              </a:rPr>
              <a:t> for </a:t>
            </a:r>
            <a:r>
              <a:rPr kumimoji="0" lang="en-US" sz="4800" b="1" i="0" u="none" strike="noStrike" kern="1200" cap="none" spc="0" normalizeH="0" baseline="0" noProof="0" dirty="0">
                <a:ln>
                  <a:noFill/>
                </a:ln>
                <a:solidFill>
                  <a:schemeClr val="tx1"/>
                </a:solidFill>
                <a:effectLst/>
                <a:uLnTx/>
                <a:uFillTx/>
                <a:latin typeface="+mn-lt"/>
                <a:ea typeface="+mn-ea"/>
                <a:cs typeface="+mn-cs"/>
              </a:rPr>
              <a:t>Admin Council (slide 2 of 2)</a:t>
            </a:r>
          </a:p>
        </p:txBody>
      </p:sp>
      <p:sp>
        <p:nvSpPr>
          <p:cNvPr id="5" name="TextBox 4">
            <a:extLst>
              <a:ext uri="{FF2B5EF4-FFF2-40B4-BE49-F238E27FC236}">
                <a16:creationId xmlns:a16="http://schemas.microsoft.com/office/drawing/2014/main" id="{DDE234D4-8E83-21FD-DD46-57A8CC62C4BA}"/>
              </a:ext>
            </a:extLst>
          </p:cNvPr>
          <p:cNvSpPr txBox="1"/>
          <p:nvPr/>
        </p:nvSpPr>
        <p:spPr>
          <a:xfrm>
            <a:off x="517080" y="2173247"/>
            <a:ext cx="9800566" cy="4216539"/>
          </a:xfrm>
          <a:prstGeom prst="rect">
            <a:avLst/>
          </a:prstGeom>
          <a:noFill/>
        </p:spPr>
        <p:txBody>
          <a:bodyPr wrap="square" lIns="91440" tIns="45720" rIns="91440" bIns="45720" rtlCol="0" anchor="t">
            <a:spAutoFit/>
          </a:bodyPr>
          <a:lstStyle/>
          <a:p>
            <a:pPr marL="457200" indent="-457200">
              <a:buFont typeface="Arial" panose="020B0604020202020204" pitchFamily="34" charset="0"/>
              <a:buChar char="•"/>
            </a:pPr>
            <a:r>
              <a:rPr lang="en-US" sz="3000" dirty="0"/>
              <a:t>If you supervise a subdivision or department that publishes web content or provides services using a third-party service or application, complete the </a:t>
            </a:r>
            <a:r>
              <a:rPr lang="en-US" sz="3000" dirty="0">
                <a:hlinkClick r:id="rId3"/>
              </a:rPr>
              <a:t>WAC’s form</a:t>
            </a:r>
            <a:r>
              <a:rPr lang="en-US" sz="3000" dirty="0"/>
              <a:t> by September 19. To view what has already been submitted, see the </a:t>
            </a:r>
            <a:r>
              <a:rPr lang="en-US" sz="3000" dirty="0">
                <a:hlinkClick r:id="rId4"/>
              </a:rPr>
              <a:t>inventory list</a:t>
            </a:r>
            <a:r>
              <a:rPr lang="en-US" sz="3000" dirty="0"/>
              <a:t>.</a:t>
            </a:r>
          </a:p>
          <a:p>
            <a:pPr marL="457200" indent="-457200">
              <a:buFont typeface="Arial" panose="020B0604020202020204" pitchFamily="34" charset="0"/>
              <a:buChar char="•"/>
            </a:pPr>
            <a:r>
              <a:rPr lang="en-US" sz="3000" dirty="0"/>
              <a:t>Carefully review any agreements or contracts and confirm that they meet web accessibility requirements before purchasing. </a:t>
            </a:r>
          </a:p>
          <a:p>
            <a:pPr marL="457200" indent="-457200">
              <a:buFont typeface="Arial" panose="020B0604020202020204" pitchFamily="34" charset="0"/>
              <a:buChar char="•"/>
            </a:pPr>
            <a:endParaRPr lang="en-US" sz="2800" dirty="0"/>
          </a:p>
        </p:txBody>
      </p:sp>
      <p:sp>
        <p:nvSpPr>
          <p:cNvPr id="6" name="Rectangle 5">
            <a:extLst>
              <a:ext uri="{FF2B5EF4-FFF2-40B4-BE49-F238E27FC236}">
                <a16:creationId xmlns:a16="http://schemas.microsoft.com/office/drawing/2014/main" id="{25AE66F3-5684-2CE8-9EFB-EE371851A43E}"/>
              </a:ext>
              <a:ext uri="{C183D7F6-B498-43B3-948B-1728B52AA6E4}">
                <adec:decorative xmlns:adec="http://schemas.microsoft.com/office/drawing/2017/decorative" val="1"/>
              </a:ext>
            </a:extLst>
          </p:cNvPr>
          <p:cNvSpPr/>
          <p:nvPr/>
        </p:nvSpPr>
        <p:spPr>
          <a:xfrm>
            <a:off x="0" y="6437745"/>
            <a:ext cx="12192000" cy="4202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Moraine Valley Community College Logo">
            <a:extLst>
              <a:ext uri="{FF2B5EF4-FFF2-40B4-BE49-F238E27FC236}">
                <a16:creationId xmlns:a16="http://schemas.microsoft.com/office/drawing/2014/main" id="{5BC324AE-25D2-47AB-10CE-3B1E985D191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87713" y="6373091"/>
            <a:ext cx="1853042" cy="570167"/>
          </a:xfrm>
          <a:prstGeom prst="rect">
            <a:avLst/>
          </a:prstGeom>
        </p:spPr>
      </p:pic>
      <p:sp>
        <p:nvSpPr>
          <p:cNvPr id="10" name="Trapezoid 9">
            <a:extLst>
              <a:ext uri="{FF2B5EF4-FFF2-40B4-BE49-F238E27FC236}">
                <a16:creationId xmlns:a16="http://schemas.microsoft.com/office/drawing/2014/main" id="{A88BBDBC-D4F8-9265-A861-ECD8FE96634D}"/>
              </a:ext>
              <a:ext uri="{C183D7F6-B498-43B3-948B-1728B52AA6E4}">
                <adec:decorative xmlns:adec="http://schemas.microsoft.com/office/drawing/2017/decorative" val="1"/>
              </a:ext>
            </a:extLst>
          </p:cNvPr>
          <p:cNvSpPr/>
          <p:nvPr/>
        </p:nvSpPr>
        <p:spPr>
          <a:xfrm>
            <a:off x="10187713" y="0"/>
            <a:ext cx="5225556" cy="6437745"/>
          </a:xfrm>
          <a:prstGeom prst="trapezoid">
            <a:avLst>
              <a:gd name="adj" fmla="val 38530"/>
            </a:avLst>
          </a:prstGeom>
          <a:solidFill>
            <a:srgbClr val="00543D"/>
          </a:solidFill>
          <a:ln>
            <a:solidFill>
              <a:srgbClr val="005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624642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7185A-E748-7E14-E0A5-7697AB66031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31DCED4-6A6E-00F7-2024-C9A0B41CB73E}"/>
              </a:ext>
            </a:extLst>
          </p:cNvPr>
          <p:cNvSpPr txBox="1">
            <a:spLocks noGrp="1"/>
          </p:cNvSpPr>
          <p:nvPr>
            <p:ph type="title" idx="4294967295"/>
          </p:nvPr>
        </p:nvSpPr>
        <p:spPr>
          <a:xfrm>
            <a:off x="489585" y="1440053"/>
            <a:ext cx="11212830"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800" b="1" dirty="0">
                <a:latin typeface="+mn-lt"/>
                <a:ea typeface="+mn-ea"/>
                <a:cs typeface="+mn-cs"/>
              </a:rPr>
              <a:t>Looking Forward (slide 1 of 2)</a:t>
            </a:r>
            <a:endParaRPr kumimoji="0" lang="en-US" sz="4800" b="1" i="0" u="none" strike="noStrike" kern="1200" cap="none" spc="0" normalizeH="0" baseline="0" noProof="0" dirty="0">
              <a:ln>
                <a:noFill/>
              </a:ln>
              <a:solidFill>
                <a:schemeClr val="tx1"/>
              </a:solidFill>
              <a:effectLst/>
              <a:uLnTx/>
              <a:uFillTx/>
              <a:latin typeface="+mn-lt"/>
              <a:ea typeface="+mn-ea"/>
              <a:cs typeface="+mn-cs"/>
            </a:endParaRPr>
          </a:p>
        </p:txBody>
      </p:sp>
      <p:sp>
        <p:nvSpPr>
          <p:cNvPr id="5" name="TextBox 4">
            <a:extLst>
              <a:ext uri="{FF2B5EF4-FFF2-40B4-BE49-F238E27FC236}">
                <a16:creationId xmlns:a16="http://schemas.microsoft.com/office/drawing/2014/main" id="{D2689987-B86C-29F7-FCEF-DCBFD935892C}"/>
              </a:ext>
            </a:extLst>
          </p:cNvPr>
          <p:cNvSpPr txBox="1"/>
          <p:nvPr/>
        </p:nvSpPr>
        <p:spPr>
          <a:xfrm>
            <a:off x="338340" y="2415405"/>
            <a:ext cx="10363527" cy="3046988"/>
          </a:xfrm>
          <a:prstGeom prst="rect">
            <a:avLst/>
          </a:prstGeom>
          <a:noFill/>
        </p:spPr>
        <p:txBody>
          <a:bodyPr wrap="square" lIns="91440" tIns="45720" rIns="91440" bIns="45720" rtlCol="0" anchor="t">
            <a:spAutoFit/>
          </a:bodyPr>
          <a:lstStyle/>
          <a:p>
            <a:pPr marL="457200" indent="-457200">
              <a:buFont typeface="Arial" panose="020B0604020202020204" pitchFamily="34" charset="0"/>
              <a:buChar char="•"/>
            </a:pPr>
            <a:r>
              <a:rPr lang="en-US" sz="3200" dirty="0"/>
              <a:t>Marketing and Communications will update the website and create templates and other resources for departments. </a:t>
            </a:r>
          </a:p>
          <a:p>
            <a:pPr marL="457200" indent="-457200">
              <a:buFont typeface="Arial" panose="020B0604020202020204" pitchFamily="34" charset="0"/>
              <a:buChar char="•"/>
            </a:pPr>
            <a:r>
              <a:rPr lang="en-US" sz="3200" dirty="0"/>
              <a:t>IT, with the assistance of content owners, will update the Student Portal.</a:t>
            </a:r>
          </a:p>
          <a:p>
            <a:pPr marL="457200" indent="-457200">
              <a:buFont typeface="Arial" panose="020B0604020202020204" pitchFamily="34" charset="0"/>
              <a:buChar char="•"/>
            </a:pPr>
            <a:endParaRPr lang="en-US" sz="3200" dirty="0"/>
          </a:p>
        </p:txBody>
      </p:sp>
      <p:sp>
        <p:nvSpPr>
          <p:cNvPr id="6" name="Rectangle 5">
            <a:extLst>
              <a:ext uri="{FF2B5EF4-FFF2-40B4-BE49-F238E27FC236}">
                <a16:creationId xmlns:a16="http://schemas.microsoft.com/office/drawing/2014/main" id="{55BD7581-DCD7-81A1-484E-5E35B6133E95}"/>
              </a:ext>
              <a:ext uri="{C183D7F6-B498-43B3-948B-1728B52AA6E4}">
                <adec:decorative xmlns:adec="http://schemas.microsoft.com/office/drawing/2017/decorative" val="1"/>
              </a:ext>
            </a:extLst>
          </p:cNvPr>
          <p:cNvSpPr/>
          <p:nvPr/>
        </p:nvSpPr>
        <p:spPr>
          <a:xfrm>
            <a:off x="0" y="6437745"/>
            <a:ext cx="12192000" cy="4202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Moraine Valley Community College Logo">
            <a:extLst>
              <a:ext uri="{FF2B5EF4-FFF2-40B4-BE49-F238E27FC236}">
                <a16:creationId xmlns:a16="http://schemas.microsoft.com/office/drawing/2014/main" id="{0ED7CC85-DA58-2A22-E552-87D19F2A74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7713" y="6373091"/>
            <a:ext cx="1853042" cy="570167"/>
          </a:xfrm>
          <a:prstGeom prst="rect">
            <a:avLst/>
          </a:prstGeom>
        </p:spPr>
      </p:pic>
      <p:sp>
        <p:nvSpPr>
          <p:cNvPr id="10" name="Trapezoid 9">
            <a:extLst>
              <a:ext uri="{FF2B5EF4-FFF2-40B4-BE49-F238E27FC236}">
                <a16:creationId xmlns:a16="http://schemas.microsoft.com/office/drawing/2014/main" id="{71872E9B-FA34-607A-D142-6103A6B3C7DA}"/>
              </a:ext>
              <a:ext uri="{C183D7F6-B498-43B3-948B-1728B52AA6E4}">
                <adec:decorative xmlns:adec="http://schemas.microsoft.com/office/drawing/2017/decorative" val="1"/>
              </a:ext>
            </a:extLst>
          </p:cNvPr>
          <p:cNvSpPr/>
          <p:nvPr/>
        </p:nvSpPr>
        <p:spPr>
          <a:xfrm>
            <a:off x="10187713" y="0"/>
            <a:ext cx="5225556" cy="6437745"/>
          </a:xfrm>
          <a:prstGeom prst="trapezoid">
            <a:avLst>
              <a:gd name="adj" fmla="val 38530"/>
            </a:avLst>
          </a:prstGeom>
          <a:solidFill>
            <a:srgbClr val="00543D"/>
          </a:solidFill>
          <a:ln>
            <a:solidFill>
              <a:srgbClr val="005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1033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23E03-F3F7-D835-CF78-E77F2FCB9D9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A4B1FE2-1669-0843-2655-B6DC480E1341}"/>
              </a:ext>
            </a:extLst>
          </p:cNvPr>
          <p:cNvSpPr txBox="1">
            <a:spLocks noGrp="1"/>
          </p:cNvSpPr>
          <p:nvPr>
            <p:ph type="title" idx="4294967295"/>
          </p:nvPr>
        </p:nvSpPr>
        <p:spPr>
          <a:xfrm>
            <a:off x="489585" y="1185446"/>
            <a:ext cx="11212830"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800" b="1" dirty="0">
                <a:latin typeface="+mn-lt"/>
                <a:ea typeface="+mn-ea"/>
                <a:cs typeface="+mn-cs"/>
              </a:rPr>
              <a:t>Looking Forward (slide 2 of 2)</a:t>
            </a:r>
            <a:endParaRPr kumimoji="0" lang="en-US" sz="4800" b="1" i="0" u="none" strike="noStrike" kern="1200" cap="none" spc="0" normalizeH="0" baseline="0" noProof="0" dirty="0">
              <a:ln>
                <a:noFill/>
              </a:ln>
              <a:solidFill>
                <a:schemeClr val="tx1"/>
              </a:solidFill>
              <a:effectLst/>
              <a:uLnTx/>
              <a:uFillTx/>
              <a:latin typeface="+mn-lt"/>
              <a:ea typeface="+mn-ea"/>
              <a:cs typeface="+mn-cs"/>
            </a:endParaRPr>
          </a:p>
        </p:txBody>
      </p:sp>
      <p:sp>
        <p:nvSpPr>
          <p:cNvPr id="5" name="TextBox 4">
            <a:extLst>
              <a:ext uri="{FF2B5EF4-FFF2-40B4-BE49-F238E27FC236}">
                <a16:creationId xmlns:a16="http://schemas.microsoft.com/office/drawing/2014/main" id="{AE6FAE00-BB2A-E44B-B209-950C0CF3B59B}"/>
              </a:ext>
            </a:extLst>
          </p:cNvPr>
          <p:cNvSpPr txBox="1"/>
          <p:nvPr/>
        </p:nvSpPr>
        <p:spPr>
          <a:xfrm>
            <a:off x="489585" y="2413406"/>
            <a:ext cx="10363527" cy="4031873"/>
          </a:xfrm>
          <a:prstGeom prst="rect">
            <a:avLst/>
          </a:prstGeom>
          <a:noFill/>
        </p:spPr>
        <p:txBody>
          <a:bodyPr wrap="square" lIns="91440" tIns="45720" rIns="91440" bIns="45720" rtlCol="0" anchor="t">
            <a:spAutoFit/>
          </a:bodyPr>
          <a:lstStyle/>
          <a:p>
            <a:pPr marL="457200" indent="-457200">
              <a:buFont typeface="Arial" panose="020B0604020202020204" pitchFamily="34" charset="0"/>
              <a:buChar char="•"/>
            </a:pPr>
            <a:r>
              <a:rPr lang="en-US" sz="3200" dirty="0"/>
              <a:t>The CTL will continue to publish resources and offer training and hands-on assistance to faculty and staff. </a:t>
            </a:r>
            <a:endParaRPr lang="en-US" dirty="0"/>
          </a:p>
          <a:p>
            <a:pPr marL="457200" indent="-457200">
              <a:buFont typeface="Arial" panose="020B0604020202020204" pitchFamily="34" charset="0"/>
              <a:buChar char="•"/>
            </a:pPr>
            <a:r>
              <a:rPr lang="en-US" sz="3200" dirty="0"/>
              <a:t>Identify experts across campus who can help be web accessibility ambassadors. </a:t>
            </a:r>
          </a:p>
          <a:p>
            <a:pPr marL="457200" indent="-457200">
              <a:buFont typeface="Arial" panose="020B0604020202020204" pitchFamily="34" charset="0"/>
              <a:buChar char="•"/>
            </a:pPr>
            <a:r>
              <a:rPr lang="en-US" sz="3200" dirty="0"/>
              <a:t>Review third-party service providers to ensure they meet accessibility standards. </a:t>
            </a:r>
          </a:p>
          <a:p>
            <a:pPr marL="457200" indent="-457200">
              <a:buFont typeface="Arial" panose="020B0604020202020204" pitchFamily="34" charset="0"/>
              <a:buChar char="•"/>
            </a:pPr>
            <a:r>
              <a:rPr lang="en-US" sz="3200" dirty="0"/>
              <a:t>Assess what other support is needed. </a:t>
            </a:r>
          </a:p>
          <a:p>
            <a:pPr marL="457200" indent="-457200">
              <a:buFont typeface="Arial" panose="020B0604020202020204" pitchFamily="34" charset="0"/>
              <a:buChar char="•"/>
            </a:pPr>
            <a:endParaRPr lang="en-US" sz="3200" dirty="0"/>
          </a:p>
        </p:txBody>
      </p:sp>
      <p:sp>
        <p:nvSpPr>
          <p:cNvPr id="6" name="Rectangle 5">
            <a:extLst>
              <a:ext uri="{FF2B5EF4-FFF2-40B4-BE49-F238E27FC236}">
                <a16:creationId xmlns:a16="http://schemas.microsoft.com/office/drawing/2014/main" id="{156BA373-9B12-AF1A-2A35-F1940983FC45}"/>
              </a:ext>
              <a:ext uri="{C183D7F6-B498-43B3-948B-1728B52AA6E4}">
                <adec:decorative xmlns:adec="http://schemas.microsoft.com/office/drawing/2017/decorative" val="1"/>
              </a:ext>
            </a:extLst>
          </p:cNvPr>
          <p:cNvSpPr/>
          <p:nvPr/>
        </p:nvSpPr>
        <p:spPr>
          <a:xfrm>
            <a:off x="0" y="6437745"/>
            <a:ext cx="12192000" cy="4202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Moraine Valley Community College Logo">
            <a:extLst>
              <a:ext uri="{FF2B5EF4-FFF2-40B4-BE49-F238E27FC236}">
                <a16:creationId xmlns:a16="http://schemas.microsoft.com/office/drawing/2014/main" id="{CD761C50-A0BD-DC29-2ABD-37C137913F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7713" y="6373091"/>
            <a:ext cx="1853042" cy="570167"/>
          </a:xfrm>
          <a:prstGeom prst="rect">
            <a:avLst/>
          </a:prstGeom>
        </p:spPr>
      </p:pic>
      <p:sp>
        <p:nvSpPr>
          <p:cNvPr id="10" name="Trapezoid 9">
            <a:extLst>
              <a:ext uri="{FF2B5EF4-FFF2-40B4-BE49-F238E27FC236}">
                <a16:creationId xmlns:a16="http://schemas.microsoft.com/office/drawing/2014/main" id="{8767D2BF-D96C-A370-C9EB-9592E935A8DA}"/>
              </a:ext>
              <a:ext uri="{C183D7F6-B498-43B3-948B-1728B52AA6E4}">
                <adec:decorative xmlns:adec="http://schemas.microsoft.com/office/drawing/2017/decorative" val="1"/>
              </a:ext>
            </a:extLst>
          </p:cNvPr>
          <p:cNvSpPr/>
          <p:nvPr/>
        </p:nvSpPr>
        <p:spPr>
          <a:xfrm>
            <a:off x="10187713" y="0"/>
            <a:ext cx="5225556" cy="6437745"/>
          </a:xfrm>
          <a:prstGeom prst="trapezoid">
            <a:avLst>
              <a:gd name="adj" fmla="val 38530"/>
            </a:avLst>
          </a:prstGeom>
          <a:solidFill>
            <a:srgbClr val="00543D"/>
          </a:solidFill>
          <a:ln>
            <a:solidFill>
              <a:srgbClr val="005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655097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1E7BC5-8C25-F94E-A320-6B61884ABBCD}"/>
              </a:ext>
            </a:extLst>
          </p:cNvPr>
          <p:cNvSpPr txBox="1">
            <a:spLocks noGrp="1"/>
          </p:cNvSpPr>
          <p:nvPr>
            <p:ph type="title" idx="4294967295"/>
          </p:nvPr>
        </p:nvSpPr>
        <p:spPr>
          <a:xfrm>
            <a:off x="647013" y="2722850"/>
            <a:ext cx="11212830"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tx1"/>
                </a:solidFill>
                <a:effectLst/>
                <a:uLnTx/>
                <a:uFillTx/>
                <a:latin typeface="+mn-lt"/>
                <a:ea typeface="+mn-ea"/>
                <a:cs typeface="+mn-cs"/>
              </a:rPr>
              <a:t>Questions?</a:t>
            </a:r>
          </a:p>
        </p:txBody>
      </p:sp>
      <p:sp>
        <p:nvSpPr>
          <p:cNvPr id="6" name="Rectangle 5">
            <a:extLst>
              <a:ext uri="{C183D7F6-B498-43B3-948B-1728B52AA6E4}">
                <adec:decorative xmlns:adec="http://schemas.microsoft.com/office/drawing/2017/decorative" val="1"/>
              </a:ext>
            </a:extLst>
          </p:cNvPr>
          <p:cNvSpPr/>
          <p:nvPr/>
        </p:nvSpPr>
        <p:spPr>
          <a:xfrm>
            <a:off x="0" y="6437745"/>
            <a:ext cx="12192000" cy="4202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Moraine Valley Community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7713" y="6373091"/>
            <a:ext cx="1853042" cy="570167"/>
          </a:xfrm>
          <a:prstGeom prst="rect">
            <a:avLst/>
          </a:prstGeom>
        </p:spPr>
      </p:pic>
      <p:sp>
        <p:nvSpPr>
          <p:cNvPr id="10" name="Trapezoid 9">
            <a:extLst>
              <a:ext uri="{C183D7F6-B498-43B3-948B-1728B52AA6E4}">
                <adec:decorative xmlns:adec="http://schemas.microsoft.com/office/drawing/2017/decorative" val="1"/>
              </a:ext>
            </a:extLst>
          </p:cNvPr>
          <p:cNvSpPr/>
          <p:nvPr/>
        </p:nvSpPr>
        <p:spPr>
          <a:xfrm>
            <a:off x="10187713" y="0"/>
            <a:ext cx="5225556" cy="6437745"/>
          </a:xfrm>
          <a:prstGeom prst="trapezoid">
            <a:avLst>
              <a:gd name="adj" fmla="val 38530"/>
            </a:avLst>
          </a:prstGeom>
          <a:solidFill>
            <a:srgbClr val="00543D"/>
          </a:solidFill>
          <a:ln>
            <a:solidFill>
              <a:srgbClr val="005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93087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1E7BC5-8C25-F94E-A320-6B61884ABBCD}"/>
              </a:ext>
            </a:extLst>
          </p:cNvPr>
          <p:cNvSpPr txBox="1">
            <a:spLocks noGrp="1"/>
          </p:cNvSpPr>
          <p:nvPr>
            <p:ph type="title" idx="4294967295"/>
          </p:nvPr>
        </p:nvSpPr>
        <p:spPr>
          <a:xfrm>
            <a:off x="647013" y="712135"/>
            <a:ext cx="11212830"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tx1"/>
                </a:solidFill>
                <a:effectLst/>
                <a:uLnTx/>
                <a:uFillTx/>
                <a:latin typeface="+mn-lt"/>
                <a:ea typeface="+mn-ea"/>
                <a:cs typeface="+mn-cs"/>
              </a:rPr>
              <a:t>Introduction</a:t>
            </a:r>
          </a:p>
        </p:txBody>
      </p:sp>
      <p:sp>
        <p:nvSpPr>
          <p:cNvPr id="5" name="TextBox 4">
            <a:extLst>
              <a:ext uri="{FF2B5EF4-FFF2-40B4-BE49-F238E27FC236}">
                <a16:creationId xmlns:a16="http://schemas.microsoft.com/office/drawing/2014/main" id="{D83D4CEE-F5AA-7649-97F4-9A03F68EC8ED}"/>
              </a:ext>
            </a:extLst>
          </p:cNvPr>
          <p:cNvSpPr txBox="1"/>
          <p:nvPr/>
        </p:nvSpPr>
        <p:spPr>
          <a:xfrm>
            <a:off x="647013" y="1587347"/>
            <a:ext cx="9716187" cy="4708981"/>
          </a:xfrm>
          <a:prstGeom prst="rect">
            <a:avLst/>
          </a:prstGeom>
          <a:noFill/>
        </p:spPr>
        <p:txBody>
          <a:bodyPr wrap="square" lIns="91440" tIns="45720" rIns="91440" bIns="45720" rtlCol="0" anchor="t">
            <a:spAutoFit/>
          </a:bodyPr>
          <a:lstStyle/>
          <a:p>
            <a:pPr marL="457200" indent="-457200">
              <a:buFont typeface="Arial" panose="020B0604020202020204" pitchFamily="34" charset="0"/>
              <a:buChar char="•"/>
            </a:pPr>
            <a:r>
              <a:rPr lang="en-US" sz="3000" dirty="0"/>
              <a:t>The U.S. Department of Justice published a final rule updating the regulations for Title II of the Americans with Disabilities Act (ADA). </a:t>
            </a:r>
          </a:p>
          <a:p>
            <a:pPr marL="457200" indent="-457200">
              <a:buFont typeface="Arial" panose="020B0604020202020204" pitchFamily="34" charset="0"/>
              <a:buChar char="•"/>
            </a:pPr>
            <a:r>
              <a:rPr lang="en-US" sz="3000" dirty="0"/>
              <a:t>This rule requires websites, web content, and mobile applications </a:t>
            </a:r>
            <a:r>
              <a:rPr lang="en-US" sz="3000" b="1" dirty="0"/>
              <a:t>used at or by</a:t>
            </a:r>
            <a:r>
              <a:rPr lang="en-US" sz="3000" dirty="0"/>
              <a:t> state and local governments, including public higher education institutions, to be accessible to people with disabilities by meeting Level AA of the Web Content Accessibility Guidelines (WCAG) 2.1 published in 2018. </a:t>
            </a:r>
          </a:p>
          <a:p>
            <a:pPr marL="457200" indent="-457200">
              <a:buFont typeface="Arial" panose="020B0604020202020204" pitchFamily="34" charset="0"/>
              <a:buChar char="•"/>
            </a:pPr>
            <a:r>
              <a:rPr lang="en-US" sz="3000" dirty="0"/>
              <a:t>The compliance deadline is </a:t>
            </a:r>
            <a:r>
              <a:rPr lang="en-US" sz="3000" b="1" dirty="0"/>
              <a:t>April 24, 2026</a:t>
            </a:r>
            <a:r>
              <a:rPr lang="en-US" sz="3000" dirty="0"/>
              <a:t>.</a:t>
            </a:r>
          </a:p>
        </p:txBody>
      </p:sp>
      <p:sp>
        <p:nvSpPr>
          <p:cNvPr id="6" name="Rectangle 5">
            <a:extLst>
              <a:ext uri="{C183D7F6-B498-43B3-948B-1728B52AA6E4}">
                <adec:decorative xmlns:adec="http://schemas.microsoft.com/office/drawing/2017/decorative" val="1"/>
              </a:ext>
            </a:extLst>
          </p:cNvPr>
          <p:cNvSpPr/>
          <p:nvPr/>
        </p:nvSpPr>
        <p:spPr>
          <a:xfrm>
            <a:off x="0" y="6437745"/>
            <a:ext cx="12192000" cy="4202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Moraine Valley Community Colleg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7713" y="6373091"/>
            <a:ext cx="1853042" cy="570167"/>
          </a:xfrm>
          <a:prstGeom prst="rect">
            <a:avLst/>
          </a:prstGeom>
        </p:spPr>
      </p:pic>
      <p:sp>
        <p:nvSpPr>
          <p:cNvPr id="10" name="Trapezoid 9">
            <a:extLst>
              <a:ext uri="{C183D7F6-B498-43B3-948B-1728B52AA6E4}">
                <adec:decorative xmlns:adec="http://schemas.microsoft.com/office/drawing/2017/decorative" val="1"/>
              </a:ext>
            </a:extLst>
          </p:cNvPr>
          <p:cNvSpPr/>
          <p:nvPr/>
        </p:nvSpPr>
        <p:spPr>
          <a:xfrm>
            <a:off x="10187713" y="0"/>
            <a:ext cx="5225556" cy="6437745"/>
          </a:xfrm>
          <a:prstGeom prst="trapezoid">
            <a:avLst>
              <a:gd name="adj" fmla="val 38530"/>
            </a:avLst>
          </a:prstGeom>
          <a:solidFill>
            <a:srgbClr val="00543D"/>
          </a:solidFill>
          <a:ln>
            <a:solidFill>
              <a:srgbClr val="005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8395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C7F88-F848-5149-926D-E226E7B4D0C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857B4A1-3B95-988A-22A0-A5B84C539230}"/>
              </a:ext>
            </a:extLst>
          </p:cNvPr>
          <p:cNvSpPr txBox="1">
            <a:spLocks noGrp="1"/>
          </p:cNvSpPr>
          <p:nvPr>
            <p:ph type="title" idx="4294967295"/>
          </p:nvPr>
        </p:nvSpPr>
        <p:spPr>
          <a:xfrm>
            <a:off x="647013" y="1321863"/>
            <a:ext cx="11212830"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00000"/>
              </a:lnSpc>
              <a:spcBef>
                <a:spcPts val="0"/>
              </a:spcBef>
              <a:defRPr/>
            </a:pPr>
            <a:r>
              <a:rPr kumimoji="0" lang="en-US" sz="4800" b="1" i="0" u="none" strike="noStrike" kern="1200" cap="none" spc="0" normalizeH="0" baseline="0" noProof="0" dirty="0">
                <a:ln>
                  <a:noFill/>
                </a:ln>
                <a:effectLst/>
                <a:uLnTx/>
                <a:uFillTx/>
                <a:latin typeface="+mn-lt"/>
                <a:ea typeface="+mn-ea"/>
                <a:cs typeface="+mn-cs"/>
              </a:rPr>
              <a:t>What </a:t>
            </a:r>
            <a:r>
              <a:rPr lang="en-US" sz="4800" b="1" dirty="0">
                <a:latin typeface="+mn-lt"/>
                <a:ea typeface="+mn-ea"/>
                <a:cs typeface="+mn-cs"/>
              </a:rPr>
              <a:t>must be accessible</a:t>
            </a:r>
            <a:r>
              <a:rPr kumimoji="0" lang="en-US" sz="4800" b="1" i="0" u="none" strike="noStrike" kern="1200" cap="none" spc="0" normalizeH="0" baseline="0" noProof="0" dirty="0">
                <a:ln>
                  <a:noFill/>
                </a:ln>
                <a:effectLst/>
                <a:uLnTx/>
                <a:uFillTx/>
                <a:latin typeface="+mn-lt"/>
                <a:ea typeface="+mn-ea"/>
                <a:cs typeface="+mn-cs"/>
              </a:rPr>
              <a:t>?</a:t>
            </a:r>
          </a:p>
        </p:txBody>
      </p:sp>
      <p:sp>
        <p:nvSpPr>
          <p:cNvPr id="5" name="TextBox 4">
            <a:extLst>
              <a:ext uri="{FF2B5EF4-FFF2-40B4-BE49-F238E27FC236}">
                <a16:creationId xmlns:a16="http://schemas.microsoft.com/office/drawing/2014/main" id="{BBEDD3B2-4749-F124-D7FB-7E466403BDCA}"/>
              </a:ext>
            </a:extLst>
          </p:cNvPr>
          <p:cNvSpPr txBox="1"/>
          <p:nvPr/>
        </p:nvSpPr>
        <p:spPr>
          <a:xfrm>
            <a:off x="821128" y="2153451"/>
            <a:ext cx="10070954" cy="2554545"/>
          </a:xfrm>
          <a:prstGeom prst="rect">
            <a:avLst/>
          </a:prstGeom>
          <a:noFill/>
        </p:spPr>
        <p:txBody>
          <a:bodyPr wrap="square" rtlCol="0">
            <a:spAutoFit/>
          </a:bodyPr>
          <a:lstStyle/>
          <a:p>
            <a:r>
              <a:rPr lang="en-US" sz="3200" dirty="0"/>
              <a:t>Websites, mobile applications, and “web content.” </a:t>
            </a:r>
          </a:p>
          <a:p>
            <a:endParaRPr lang="en-US" sz="3200" dirty="0"/>
          </a:p>
          <a:p>
            <a:r>
              <a:rPr lang="en-US" sz="3200" b="1" dirty="0"/>
              <a:t>Web content </a:t>
            </a:r>
            <a:r>
              <a:rPr lang="en-US" sz="3200" dirty="0"/>
              <a:t>is the information and experiences available on the web, like text, images, sound, videos, and documents. </a:t>
            </a:r>
          </a:p>
        </p:txBody>
      </p:sp>
      <p:sp>
        <p:nvSpPr>
          <p:cNvPr id="6" name="Rectangle 5">
            <a:extLst>
              <a:ext uri="{FF2B5EF4-FFF2-40B4-BE49-F238E27FC236}">
                <a16:creationId xmlns:a16="http://schemas.microsoft.com/office/drawing/2014/main" id="{B3D0107B-FFA2-1AD0-5DC6-1C31577A0891}"/>
              </a:ext>
              <a:ext uri="{C183D7F6-B498-43B3-948B-1728B52AA6E4}">
                <adec:decorative xmlns:adec="http://schemas.microsoft.com/office/drawing/2017/decorative" val="1"/>
              </a:ext>
            </a:extLst>
          </p:cNvPr>
          <p:cNvSpPr/>
          <p:nvPr/>
        </p:nvSpPr>
        <p:spPr>
          <a:xfrm>
            <a:off x="0" y="6437745"/>
            <a:ext cx="12192000" cy="4202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Moraine Valley Community College Logo">
            <a:extLst>
              <a:ext uri="{FF2B5EF4-FFF2-40B4-BE49-F238E27FC236}">
                <a16:creationId xmlns:a16="http://schemas.microsoft.com/office/drawing/2014/main" id="{9C2927C2-F1FC-2743-B79B-03D2B041CC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7713" y="6373091"/>
            <a:ext cx="1853042" cy="570167"/>
          </a:xfrm>
          <a:prstGeom prst="rect">
            <a:avLst/>
          </a:prstGeom>
        </p:spPr>
      </p:pic>
      <p:sp>
        <p:nvSpPr>
          <p:cNvPr id="10" name="Trapezoid 9">
            <a:extLst>
              <a:ext uri="{FF2B5EF4-FFF2-40B4-BE49-F238E27FC236}">
                <a16:creationId xmlns:a16="http://schemas.microsoft.com/office/drawing/2014/main" id="{B69C3661-88DF-E91A-846D-015687852670}"/>
              </a:ext>
              <a:ext uri="{C183D7F6-B498-43B3-948B-1728B52AA6E4}">
                <adec:decorative xmlns:adec="http://schemas.microsoft.com/office/drawing/2017/decorative" val="1"/>
              </a:ext>
            </a:extLst>
          </p:cNvPr>
          <p:cNvSpPr/>
          <p:nvPr/>
        </p:nvSpPr>
        <p:spPr>
          <a:xfrm>
            <a:off x="10187713" y="0"/>
            <a:ext cx="5225556" cy="6437745"/>
          </a:xfrm>
          <a:prstGeom prst="trapezoid">
            <a:avLst>
              <a:gd name="adj" fmla="val 38530"/>
            </a:avLst>
          </a:prstGeom>
          <a:solidFill>
            <a:srgbClr val="00543D"/>
          </a:solidFill>
          <a:ln>
            <a:solidFill>
              <a:srgbClr val="005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977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AD81E-37B9-425D-515F-D4A90021C48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453E52B-7972-AD94-4C20-3739869622A8}"/>
              </a:ext>
            </a:extLst>
          </p:cNvPr>
          <p:cNvSpPr txBox="1">
            <a:spLocks noGrp="1"/>
          </p:cNvSpPr>
          <p:nvPr>
            <p:ph type="title" idx="4294967295"/>
          </p:nvPr>
        </p:nvSpPr>
        <p:spPr>
          <a:xfrm>
            <a:off x="658919" y="1072596"/>
            <a:ext cx="9873614"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effectLst/>
                <a:uLnTx/>
                <a:uFillTx/>
                <a:latin typeface="+mn-lt"/>
                <a:ea typeface="+mn-ea"/>
                <a:cs typeface="+mn-cs"/>
              </a:rPr>
              <a:t>What is </a:t>
            </a:r>
            <a:r>
              <a:rPr kumimoji="0" lang="en-US" sz="4800" b="1" u="none" strike="noStrike" kern="1200" cap="none" spc="0" normalizeH="0" baseline="0" noProof="0" dirty="0">
                <a:ln>
                  <a:noFill/>
                </a:ln>
                <a:effectLst/>
                <a:uLnTx/>
                <a:uFillTx/>
                <a:latin typeface="+mn-lt"/>
                <a:ea typeface="+mn-ea"/>
                <a:cs typeface="+mn-cs"/>
              </a:rPr>
              <a:t>not covered</a:t>
            </a:r>
            <a:r>
              <a:rPr kumimoji="0" lang="en-US" sz="4800" b="1" i="0" u="none" strike="noStrike" kern="1200" cap="none" spc="0" normalizeH="0" baseline="0" noProof="0" dirty="0">
                <a:ln>
                  <a:noFill/>
                </a:ln>
                <a:effectLst/>
                <a:uLnTx/>
                <a:uFillTx/>
                <a:latin typeface="+mn-lt"/>
                <a:ea typeface="+mn-ea"/>
                <a:cs typeface="+mn-cs"/>
              </a:rPr>
              <a:t>?</a:t>
            </a:r>
          </a:p>
        </p:txBody>
      </p:sp>
      <p:sp>
        <p:nvSpPr>
          <p:cNvPr id="5" name="TextBox 4">
            <a:extLst>
              <a:ext uri="{FF2B5EF4-FFF2-40B4-BE49-F238E27FC236}">
                <a16:creationId xmlns:a16="http://schemas.microsoft.com/office/drawing/2014/main" id="{3EE13D1B-07E7-AE73-11EE-B71EE8378FBD}"/>
              </a:ext>
            </a:extLst>
          </p:cNvPr>
          <p:cNvSpPr txBox="1"/>
          <p:nvPr/>
        </p:nvSpPr>
        <p:spPr>
          <a:xfrm>
            <a:off x="658919" y="1931160"/>
            <a:ext cx="9658339" cy="2062103"/>
          </a:xfrm>
          <a:prstGeom prst="rect">
            <a:avLst/>
          </a:prstGeom>
          <a:noFill/>
        </p:spPr>
        <p:txBody>
          <a:bodyPr wrap="square" rtlCol="0">
            <a:spAutoFit/>
          </a:bodyPr>
          <a:lstStyle/>
          <a:p>
            <a:r>
              <a:rPr lang="en-US" sz="3200" dirty="0"/>
              <a:t>Computer-based programs/software (i.e., desktop applications not accessed through a browser) and hardware, but mobile applications of the same programs are covered.</a:t>
            </a:r>
          </a:p>
        </p:txBody>
      </p:sp>
      <p:sp>
        <p:nvSpPr>
          <p:cNvPr id="6" name="Rectangle 5">
            <a:extLst>
              <a:ext uri="{FF2B5EF4-FFF2-40B4-BE49-F238E27FC236}">
                <a16:creationId xmlns:a16="http://schemas.microsoft.com/office/drawing/2014/main" id="{E6A63626-37BA-D383-17DE-798CC56341D7}"/>
              </a:ext>
              <a:ext uri="{C183D7F6-B498-43B3-948B-1728B52AA6E4}">
                <adec:decorative xmlns:adec="http://schemas.microsoft.com/office/drawing/2017/decorative" val="1"/>
              </a:ext>
            </a:extLst>
          </p:cNvPr>
          <p:cNvSpPr/>
          <p:nvPr/>
        </p:nvSpPr>
        <p:spPr>
          <a:xfrm>
            <a:off x="0" y="6437745"/>
            <a:ext cx="12192000" cy="4202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Moraine Valley Community College Logo">
            <a:extLst>
              <a:ext uri="{FF2B5EF4-FFF2-40B4-BE49-F238E27FC236}">
                <a16:creationId xmlns:a16="http://schemas.microsoft.com/office/drawing/2014/main" id="{8DE44586-A4D6-7D8D-2838-2213E40DCB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7713" y="6373091"/>
            <a:ext cx="1853042" cy="570167"/>
          </a:xfrm>
          <a:prstGeom prst="rect">
            <a:avLst/>
          </a:prstGeom>
        </p:spPr>
      </p:pic>
      <p:sp>
        <p:nvSpPr>
          <p:cNvPr id="10" name="Trapezoid 9">
            <a:extLst>
              <a:ext uri="{FF2B5EF4-FFF2-40B4-BE49-F238E27FC236}">
                <a16:creationId xmlns:a16="http://schemas.microsoft.com/office/drawing/2014/main" id="{786C6689-AE6D-1D92-34D1-776872CA245D}"/>
              </a:ext>
              <a:ext uri="{C183D7F6-B498-43B3-948B-1728B52AA6E4}">
                <adec:decorative xmlns:adec="http://schemas.microsoft.com/office/drawing/2017/decorative" val="1"/>
              </a:ext>
            </a:extLst>
          </p:cNvPr>
          <p:cNvSpPr/>
          <p:nvPr/>
        </p:nvSpPr>
        <p:spPr>
          <a:xfrm>
            <a:off x="10187713" y="0"/>
            <a:ext cx="5225556" cy="6437745"/>
          </a:xfrm>
          <a:prstGeom prst="trapezoid">
            <a:avLst>
              <a:gd name="adj" fmla="val 38530"/>
            </a:avLst>
          </a:prstGeom>
          <a:solidFill>
            <a:srgbClr val="00543D"/>
          </a:solidFill>
          <a:ln>
            <a:solidFill>
              <a:srgbClr val="005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43230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E64B5-CD45-263E-CE34-34D6D372B4A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4CE926B-C1EB-FC0C-FE5A-CBA2EA30DBBE}"/>
              </a:ext>
            </a:extLst>
          </p:cNvPr>
          <p:cNvSpPr txBox="1">
            <a:spLocks noGrp="1"/>
          </p:cNvSpPr>
          <p:nvPr>
            <p:ph type="title" idx="4294967295"/>
          </p:nvPr>
        </p:nvSpPr>
        <p:spPr>
          <a:xfrm>
            <a:off x="366682" y="660687"/>
            <a:ext cx="11212830"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00000"/>
              </a:lnSpc>
              <a:spcBef>
                <a:spcPts val="0"/>
              </a:spcBef>
              <a:defRPr/>
            </a:pPr>
            <a:r>
              <a:rPr kumimoji="0" lang="en-US" sz="4800" b="1" i="0" u="none" strike="noStrike" kern="1200" cap="none" spc="0" normalizeH="0" baseline="0" noProof="0" dirty="0">
                <a:ln>
                  <a:noFill/>
                </a:ln>
                <a:effectLst/>
                <a:uLnTx/>
                <a:uFillTx/>
                <a:latin typeface="+mn-lt"/>
                <a:ea typeface="+mn-ea"/>
                <a:cs typeface="+mn-cs"/>
              </a:rPr>
              <a:t>What is </a:t>
            </a:r>
            <a:r>
              <a:rPr lang="en-US" sz="4800" b="1" dirty="0">
                <a:latin typeface="+mn-lt"/>
                <a:ea typeface="+mn-ea"/>
                <a:cs typeface="+mn-cs"/>
              </a:rPr>
              <a:t>exempt</a:t>
            </a:r>
            <a:r>
              <a:rPr kumimoji="0" lang="en-US" sz="4800" b="1" i="0" u="none" strike="noStrike" kern="1200" cap="none" spc="0" normalizeH="0" baseline="0" noProof="0" dirty="0">
                <a:ln>
                  <a:noFill/>
                </a:ln>
                <a:effectLst/>
                <a:uLnTx/>
                <a:uFillTx/>
                <a:latin typeface="+mn-lt"/>
                <a:ea typeface="+mn-ea"/>
                <a:cs typeface="+mn-cs"/>
              </a:rPr>
              <a:t>? (slide 1 of 2)</a:t>
            </a:r>
          </a:p>
        </p:txBody>
      </p:sp>
      <p:sp>
        <p:nvSpPr>
          <p:cNvPr id="5" name="TextBox 4">
            <a:extLst>
              <a:ext uri="{FF2B5EF4-FFF2-40B4-BE49-F238E27FC236}">
                <a16:creationId xmlns:a16="http://schemas.microsoft.com/office/drawing/2014/main" id="{392656C3-60C0-55F5-6F2F-091DA45A9ADF}"/>
              </a:ext>
            </a:extLst>
          </p:cNvPr>
          <p:cNvSpPr txBox="1"/>
          <p:nvPr/>
        </p:nvSpPr>
        <p:spPr>
          <a:xfrm>
            <a:off x="806461" y="1747160"/>
            <a:ext cx="9658339" cy="4524315"/>
          </a:xfrm>
          <a:prstGeom prst="rect">
            <a:avLst/>
          </a:prstGeom>
          <a:noFill/>
        </p:spPr>
        <p:txBody>
          <a:bodyPr wrap="square" lIns="91440" tIns="45720" rIns="91440" bIns="45720" rtlCol="0" anchor="t">
            <a:spAutoFit/>
          </a:bodyPr>
          <a:lstStyle/>
          <a:p>
            <a:pPr marL="514350" indent="-514350">
              <a:buFont typeface="+mj-lt"/>
              <a:buAutoNum type="arabicPeriod"/>
            </a:pPr>
            <a:r>
              <a:rPr lang="en-US" sz="3200" dirty="0"/>
              <a:t>Archived web content created before the effective date that is kept in an area specifically </a:t>
            </a:r>
            <a:r>
              <a:rPr lang="en-US" sz="3200" b="1" dirty="0"/>
              <a:t>labeled archived and not used </a:t>
            </a:r>
            <a:r>
              <a:rPr lang="en-US" sz="3200" dirty="0"/>
              <a:t>as part of a program, service, or activity.</a:t>
            </a:r>
          </a:p>
          <a:p>
            <a:pPr marL="514350" indent="-514350">
              <a:buFont typeface="+mj-lt"/>
              <a:buAutoNum type="arabicPeriod"/>
            </a:pPr>
            <a:r>
              <a:rPr lang="en-US" sz="3200" dirty="0"/>
              <a:t>Preexisting conventional electronic documents (e.g., PDFs, word processed documents, and spreadsheets) </a:t>
            </a:r>
            <a:r>
              <a:rPr lang="en-US" sz="3200" b="1" dirty="0"/>
              <a:t>created before the effective date and not used </a:t>
            </a:r>
            <a:r>
              <a:rPr lang="en-US" sz="3200" dirty="0"/>
              <a:t>as part of a program, service, or activity. If a document is revised, it must be compliant. </a:t>
            </a:r>
          </a:p>
        </p:txBody>
      </p:sp>
      <p:sp>
        <p:nvSpPr>
          <p:cNvPr id="6" name="Rectangle 5">
            <a:extLst>
              <a:ext uri="{FF2B5EF4-FFF2-40B4-BE49-F238E27FC236}">
                <a16:creationId xmlns:a16="http://schemas.microsoft.com/office/drawing/2014/main" id="{CC87A773-D36E-B78B-671B-AC3F1644447A}"/>
              </a:ext>
              <a:ext uri="{C183D7F6-B498-43B3-948B-1728B52AA6E4}">
                <adec:decorative xmlns:adec="http://schemas.microsoft.com/office/drawing/2017/decorative" val="1"/>
              </a:ext>
            </a:extLst>
          </p:cNvPr>
          <p:cNvSpPr/>
          <p:nvPr/>
        </p:nvSpPr>
        <p:spPr>
          <a:xfrm>
            <a:off x="0" y="6437745"/>
            <a:ext cx="12192000" cy="4202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Moraine Valley Community College Logo">
            <a:extLst>
              <a:ext uri="{FF2B5EF4-FFF2-40B4-BE49-F238E27FC236}">
                <a16:creationId xmlns:a16="http://schemas.microsoft.com/office/drawing/2014/main" id="{D5C77D8A-C9BD-8243-12A3-68C418402B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7713" y="6373091"/>
            <a:ext cx="1853042" cy="570167"/>
          </a:xfrm>
          <a:prstGeom prst="rect">
            <a:avLst/>
          </a:prstGeom>
        </p:spPr>
      </p:pic>
      <p:sp>
        <p:nvSpPr>
          <p:cNvPr id="10" name="Trapezoid 9">
            <a:extLst>
              <a:ext uri="{FF2B5EF4-FFF2-40B4-BE49-F238E27FC236}">
                <a16:creationId xmlns:a16="http://schemas.microsoft.com/office/drawing/2014/main" id="{ED15F4B7-34F0-22BA-779A-100CBA27148C}"/>
              </a:ext>
              <a:ext uri="{C183D7F6-B498-43B3-948B-1728B52AA6E4}">
                <adec:decorative xmlns:adec="http://schemas.microsoft.com/office/drawing/2017/decorative" val="1"/>
              </a:ext>
            </a:extLst>
          </p:cNvPr>
          <p:cNvSpPr/>
          <p:nvPr/>
        </p:nvSpPr>
        <p:spPr>
          <a:xfrm>
            <a:off x="10187713" y="0"/>
            <a:ext cx="5225556" cy="6437745"/>
          </a:xfrm>
          <a:prstGeom prst="trapezoid">
            <a:avLst>
              <a:gd name="adj" fmla="val 38530"/>
            </a:avLst>
          </a:prstGeom>
          <a:solidFill>
            <a:srgbClr val="00543D"/>
          </a:solidFill>
          <a:ln>
            <a:solidFill>
              <a:srgbClr val="005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08022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147E05-EF5B-8B9A-075D-03CC60434E1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33F9F44-24D7-D350-9917-36A6662D14CE}"/>
              </a:ext>
              <a:ext uri="{C183D7F6-B498-43B3-948B-1728B52AA6E4}">
                <adec:decorative xmlns:adec="http://schemas.microsoft.com/office/drawing/2017/decorative" val="1"/>
              </a:ext>
            </a:extLst>
          </p:cNvPr>
          <p:cNvSpPr txBox="1"/>
          <p:nvPr/>
        </p:nvSpPr>
        <p:spPr>
          <a:xfrm>
            <a:off x="806461" y="1923444"/>
            <a:ext cx="9658339" cy="4031873"/>
          </a:xfrm>
          <a:prstGeom prst="rect">
            <a:avLst/>
          </a:prstGeom>
          <a:noFill/>
        </p:spPr>
        <p:txBody>
          <a:bodyPr wrap="square" lIns="91440" tIns="45720" rIns="91440" bIns="45720" rtlCol="0" anchor="t">
            <a:spAutoFit/>
          </a:bodyPr>
          <a:lstStyle/>
          <a:p>
            <a:pPr marL="514350" indent="-514350">
              <a:buFont typeface="+mj-lt"/>
              <a:buAutoNum type="arabicPeriod" startAt="3"/>
            </a:pPr>
            <a:r>
              <a:rPr lang="en-US" sz="3200" dirty="0"/>
              <a:t>Third-party content posted by a third party who is </a:t>
            </a:r>
            <a:r>
              <a:rPr lang="en-US" sz="3200" b="1" dirty="0"/>
              <a:t>not posting due to a contractual, licensing, or other arrangement</a:t>
            </a:r>
            <a:r>
              <a:rPr lang="en-US" sz="3200" dirty="0"/>
              <a:t>. </a:t>
            </a:r>
          </a:p>
          <a:p>
            <a:pPr marL="514350" indent="-514350">
              <a:buFont typeface="+mj-lt"/>
              <a:buAutoNum type="arabicPeriod" startAt="3"/>
            </a:pPr>
            <a:r>
              <a:rPr lang="en-US" sz="3200" dirty="0"/>
              <a:t>Password-protected </a:t>
            </a:r>
            <a:r>
              <a:rPr lang="en-US" sz="3200" b="1" dirty="0"/>
              <a:t>individualized</a:t>
            </a:r>
            <a:r>
              <a:rPr lang="en-US" sz="3200" dirty="0"/>
              <a:t> documents (e.g., bills/statements). </a:t>
            </a:r>
          </a:p>
          <a:p>
            <a:pPr marL="514350" indent="-514350">
              <a:buFont typeface="+mj-lt"/>
              <a:buAutoNum type="arabicPeriod" startAt="3"/>
            </a:pPr>
            <a:r>
              <a:rPr lang="en-US" sz="3200" b="1" dirty="0"/>
              <a:t>Preexisting social media </a:t>
            </a:r>
            <a:r>
              <a:rPr lang="en-US" sz="3200" dirty="0"/>
              <a:t>posts created before the effective date.</a:t>
            </a:r>
          </a:p>
          <a:p>
            <a:endParaRPr lang="en-US" sz="3200" dirty="0"/>
          </a:p>
        </p:txBody>
      </p:sp>
      <p:sp>
        <p:nvSpPr>
          <p:cNvPr id="6" name="Rectangle 5">
            <a:extLst>
              <a:ext uri="{FF2B5EF4-FFF2-40B4-BE49-F238E27FC236}">
                <a16:creationId xmlns:a16="http://schemas.microsoft.com/office/drawing/2014/main" id="{12422590-B5EF-E25D-BEBB-358960236A4E}"/>
              </a:ext>
              <a:ext uri="{C183D7F6-B498-43B3-948B-1728B52AA6E4}">
                <adec:decorative xmlns:adec="http://schemas.microsoft.com/office/drawing/2017/decorative" val="1"/>
              </a:ext>
            </a:extLst>
          </p:cNvPr>
          <p:cNvSpPr/>
          <p:nvPr/>
        </p:nvSpPr>
        <p:spPr>
          <a:xfrm>
            <a:off x="0" y="6437745"/>
            <a:ext cx="12192000" cy="4202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B585F4BC-E2C7-4055-C4B8-7A4FB86D2C95}"/>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7713" y="6373091"/>
            <a:ext cx="1853042" cy="570167"/>
          </a:xfrm>
          <a:prstGeom prst="rect">
            <a:avLst/>
          </a:prstGeom>
        </p:spPr>
      </p:pic>
      <p:sp>
        <p:nvSpPr>
          <p:cNvPr id="10" name="Trapezoid 9">
            <a:extLst>
              <a:ext uri="{FF2B5EF4-FFF2-40B4-BE49-F238E27FC236}">
                <a16:creationId xmlns:a16="http://schemas.microsoft.com/office/drawing/2014/main" id="{B7C005A2-3EBA-9790-5F14-EC02E1C1035A}"/>
              </a:ext>
              <a:ext uri="{C183D7F6-B498-43B3-948B-1728B52AA6E4}">
                <adec:decorative xmlns:adec="http://schemas.microsoft.com/office/drawing/2017/decorative" val="1"/>
              </a:ext>
            </a:extLst>
          </p:cNvPr>
          <p:cNvSpPr/>
          <p:nvPr/>
        </p:nvSpPr>
        <p:spPr>
          <a:xfrm>
            <a:off x="10187713" y="0"/>
            <a:ext cx="5225556" cy="6437745"/>
          </a:xfrm>
          <a:prstGeom prst="trapezoid">
            <a:avLst>
              <a:gd name="adj" fmla="val 38530"/>
            </a:avLst>
          </a:prstGeom>
          <a:solidFill>
            <a:srgbClr val="00543D"/>
          </a:solidFill>
          <a:ln>
            <a:solidFill>
              <a:srgbClr val="005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3">
            <a:extLst>
              <a:ext uri="{FF2B5EF4-FFF2-40B4-BE49-F238E27FC236}">
                <a16:creationId xmlns:a16="http://schemas.microsoft.com/office/drawing/2014/main" id="{08A2B5E9-27DF-8933-0F03-F6553D4CD2D0}"/>
              </a:ext>
              <a:ext uri="{C183D7F6-B498-43B3-948B-1728B52AA6E4}">
                <adec:decorative xmlns:adec="http://schemas.microsoft.com/office/drawing/2017/decorative" val="1"/>
              </a:ext>
            </a:extLst>
          </p:cNvPr>
          <p:cNvSpPr txBox="1">
            <a:spLocks noGrp="1"/>
          </p:cNvSpPr>
          <p:nvPr>
            <p:ph type="title" idx="4294967295"/>
          </p:nvPr>
        </p:nvSpPr>
        <p:spPr>
          <a:xfrm>
            <a:off x="366682" y="672192"/>
            <a:ext cx="11212830"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tx1"/>
                </a:solidFill>
                <a:effectLst/>
                <a:uLnTx/>
                <a:uFillTx/>
                <a:latin typeface="+mn-lt"/>
                <a:ea typeface="+mn-ea"/>
                <a:cs typeface="+mn-cs"/>
              </a:rPr>
              <a:t>What is exempt? (slide 2 of 2)</a:t>
            </a:r>
          </a:p>
        </p:txBody>
      </p:sp>
    </p:spTree>
    <p:extLst>
      <p:ext uri="{BB962C8B-B14F-4D97-AF65-F5344CB8AC3E}">
        <p14:creationId xmlns:p14="http://schemas.microsoft.com/office/powerpoint/2010/main" val="2767806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FE42C-BE38-52D6-B10E-BF01396BA50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394B354-BDD6-CBBA-0E9F-712003F8BF92}"/>
              </a:ext>
            </a:extLst>
          </p:cNvPr>
          <p:cNvSpPr txBox="1">
            <a:spLocks noGrp="1"/>
          </p:cNvSpPr>
          <p:nvPr>
            <p:ph type="title" idx="4294967295"/>
          </p:nvPr>
        </p:nvSpPr>
        <p:spPr>
          <a:xfrm>
            <a:off x="489585" y="1072596"/>
            <a:ext cx="11212830"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chemeClr val="tx1"/>
                </a:solidFill>
                <a:effectLst/>
                <a:uLnTx/>
                <a:uFillTx/>
                <a:latin typeface="+mn-lt"/>
                <a:ea typeface="+mn-ea"/>
                <a:cs typeface="+mn-cs"/>
              </a:rPr>
              <a:t>General Accessibility Reminder</a:t>
            </a:r>
          </a:p>
        </p:txBody>
      </p:sp>
      <p:sp>
        <p:nvSpPr>
          <p:cNvPr id="5" name="TextBox 4">
            <a:extLst>
              <a:ext uri="{FF2B5EF4-FFF2-40B4-BE49-F238E27FC236}">
                <a16:creationId xmlns:a16="http://schemas.microsoft.com/office/drawing/2014/main" id="{7CC9E4B6-058B-6B7C-E9A4-54EEE430B4BA}"/>
              </a:ext>
            </a:extLst>
          </p:cNvPr>
          <p:cNvSpPr txBox="1"/>
          <p:nvPr/>
        </p:nvSpPr>
        <p:spPr>
          <a:xfrm>
            <a:off x="806461" y="1923444"/>
            <a:ext cx="9658339" cy="3046988"/>
          </a:xfrm>
          <a:prstGeom prst="rect">
            <a:avLst/>
          </a:prstGeom>
          <a:noFill/>
        </p:spPr>
        <p:txBody>
          <a:bodyPr wrap="square" lIns="91440" tIns="45720" rIns="91440" bIns="45720" rtlCol="0" anchor="t">
            <a:spAutoFit/>
          </a:bodyPr>
          <a:lstStyle/>
          <a:p>
            <a:r>
              <a:rPr lang="en-US" sz="3200" dirty="0"/>
              <a:t>Even if something is exempt, other parts of Title II apply. If a person with a disability requires access, the public entity must provide access consistent with other Title II requirements, such as the general non-discrimination provision (28 CFR §35.101) and effective communication requirements (28 CFR §35.160(a)(1)). </a:t>
            </a:r>
          </a:p>
        </p:txBody>
      </p:sp>
      <p:sp>
        <p:nvSpPr>
          <p:cNvPr id="6" name="Rectangle 5">
            <a:extLst>
              <a:ext uri="{FF2B5EF4-FFF2-40B4-BE49-F238E27FC236}">
                <a16:creationId xmlns:a16="http://schemas.microsoft.com/office/drawing/2014/main" id="{85F79334-01C8-5E81-3F77-A5BA8144AF54}"/>
              </a:ext>
              <a:ext uri="{C183D7F6-B498-43B3-948B-1728B52AA6E4}">
                <adec:decorative xmlns:adec="http://schemas.microsoft.com/office/drawing/2017/decorative" val="1"/>
              </a:ext>
            </a:extLst>
          </p:cNvPr>
          <p:cNvSpPr/>
          <p:nvPr/>
        </p:nvSpPr>
        <p:spPr>
          <a:xfrm>
            <a:off x="0" y="6437745"/>
            <a:ext cx="12192000" cy="4202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Moraine Valley Community College Logo">
            <a:extLst>
              <a:ext uri="{FF2B5EF4-FFF2-40B4-BE49-F238E27FC236}">
                <a16:creationId xmlns:a16="http://schemas.microsoft.com/office/drawing/2014/main" id="{17D9E8A2-A814-7D02-4AC8-C9D372FB2B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7713" y="6373091"/>
            <a:ext cx="1853042" cy="570167"/>
          </a:xfrm>
          <a:prstGeom prst="rect">
            <a:avLst/>
          </a:prstGeom>
        </p:spPr>
      </p:pic>
      <p:sp>
        <p:nvSpPr>
          <p:cNvPr id="10" name="Trapezoid 9">
            <a:extLst>
              <a:ext uri="{FF2B5EF4-FFF2-40B4-BE49-F238E27FC236}">
                <a16:creationId xmlns:a16="http://schemas.microsoft.com/office/drawing/2014/main" id="{2DEBD50F-ADDD-244A-894A-A84878347151}"/>
              </a:ext>
              <a:ext uri="{C183D7F6-B498-43B3-948B-1728B52AA6E4}">
                <adec:decorative xmlns:adec="http://schemas.microsoft.com/office/drawing/2017/decorative" val="1"/>
              </a:ext>
            </a:extLst>
          </p:cNvPr>
          <p:cNvSpPr/>
          <p:nvPr/>
        </p:nvSpPr>
        <p:spPr>
          <a:xfrm>
            <a:off x="10187713" y="0"/>
            <a:ext cx="5225556" cy="6437745"/>
          </a:xfrm>
          <a:prstGeom prst="trapezoid">
            <a:avLst>
              <a:gd name="adj" fmla="val 38530"/>
            </a:avLst>
          </a:prstGeom>
          <a:solidFill>
            <a:srgbClr val="00543D"/>
          </a:solidFill>
          <a:ln>
            <a:solidFill>
              <a:srgbClr val="005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73822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8E92B-8519-A50D-7E14-34157D8C080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DF5C39F-4E67-3D60-33A0-87968EBFAED7}"/>
              </a:ext>
            </a:extLst>
          </p:cNvPr>
          <p:cNvSpPr txBox="1">
            <a:spLocks noGrp="1"/>
          </p:cNvSpPr>
          <p:nvPr>
            <p:ph type="title" idx="4294967295"/>
          </p:nvPr>
        </p:nvSpPr>
        <p:spPr>
          <a:xfrm>
            <a:off x="489585" y="681242"/>
            <a:ext cx="11212830"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00000"/>
              </a:lnSpc>
              <a:spcBef>
                <a:spcPts val="0"/>
              </a:spcBef>
              <a:defRPr/>
            </a:pPr>
            <a:r>
              <a:rPr lang="en-US" sz="4800" b="1" dirty="0">
                <a:latin typeface="+mn-lt"/>
                <a:ea typeface="Calibri"/>
                <a:cs typeface="Calibri"/>
              </a:rPr>
              <a:t>Main Sources of Web Content</a:t>
            </a:r>
            <a:endParaRPr lang="en-US" sz="4800" b="1" i="0" u="none" strike="noStrike" kern="1200" cap="none" spc="0" normalizeH="0" baseline="0" noProof="0" dirty="0">
              <a:ln>
                <a:noFill/>
              </a:ln>
              <a:effectLst/>
              <a:uLnTx/>
              <a:uFillTx/>
              <a:latin typeface="+mn-lt"/>
              <a:ea typeface="Calibri"/>
              <a:cs typeface="Calibri"/>
            </a:endParaRPr>
          </a:p>
        </p:txBody>
      </p:sp>
      <p:sp>
        <p:nvSpPr>
          <p:cNvPr id="6" name="Rectangle 5">
            <a:extLst>
              <a:ext uri="{FF2B5EF4-FFF2-40B4-BE49-F238E27FC236}">
                <a16:creationId xmlns:a16="http://schemas.microsoft.com/office/drawing/2014/main" id="{9E3DA6F5-4FF0-4058-599E-3ACF8FA30647}"/>
              </a:ext>
              <a:ext uri="{C183D7F6-B498-43B3-948B-1728B52AA6E4}">
                <adec:decorative xmlns:adec="http://schemas.microsoft.com/office/drawing/2017/decorative" val="1"/>
              </a:ext>
            </a:extLst>
          </p:cNvPr>
          <p:cNvSpPr/>
          <p:nvPr/>
        </p:nvSpPr>
        <p:spPr>
          <a:xfrm>
            <a:off x="0" y="6437745"/>
            <a:ext cx="12192000" cy="4202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BD2A5D21-AC83-8653-A5EB-EEBF8FB29ED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7713" y="6373091"/>
            <a:ext cx="1853042" cy="570167"/>
          </a:xfrm>
          <a:prstGeom prst="rect">
            <a:avLst/>
          </a:prstGeom>
        </p:spPr>
      </p:pic>
      <p:sp>
        <p:nvSpPr>
          <p:cNvPr id="10" name="Trapezoid 9">
            <a:extLst>
              <a:ext uri="{FF2B5EF4-FFF2-40B4-BE49-F238E27FC236}">
                <a16:creationId xmlns:a16="http://schemas.microsoft.com/office/drawing/2014/main" id="{1C0494B0-D892-5460-860F-9F2C26ADC2CC}"/>
              </a:ext>
              <a:ext uri="{C183D7F6-B498-43B3-948B-1728B52AA6E4}">
                <adec:decorative xmlns:adec="http://schemas.microsoft.com/office/drawing/2017/decorative" val="1"/>
              </a:ext>
            </a:extLst>
          </p:cNvPr>
          <p:cNvSpPr/>
          <p:nvPr/>
        </p:nvSpPr>
        <p:spPr>
          <a:xfrm>
            <a:off x="10187713" y="0"/>
            <a:ext cx="5225556" cy="6437745"/>
          </a:xfrm>
          <a:prstGeom prst="trapezoid">
            <a:avLst>
              <a:gd name="adj" fmla="val 38530"/>
            </a:avLst>
          </a:prstGeom>
          <a:solidFill>
            <a:srgbClr val="00543D"/>
          </a:solidFill>
          <a:ln>
            <a:solidFill>
              <a:srgbClr val="005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FD553D20-FD36-2C47-8E7D-2B1547B5BF08}"/>
              </a:ext>
            </a:extLst>
          </p:cNvPr>
          <p:cNvGraphicFramePr>
            <a:graphicFrameLocks noGrp="1"/>
          </p:cNvGraphicFramePr>
          <p:nvPr>
            <p:extLst>
              <p:ext uri="{D42A27DB-BD31-4B8C-83A1-F6EECF244321}">
                <p14:modId xmlns:p14="http://schemas.microsoft.com/office/powerpoint/2010/main" val="1964006250"/>
              </p:ext>
            </p:extLst>
          </p:nvPr>
        </p:nvGraphicFramePr>
        <p:xfrm>
          <a:off x="647013" y="1646831"/>
          <a:ext cx="9540700" cy="4473866"/>
        </p:xfrm>
        <a:graphic>
          <a:graphicData uri="http://schemas.openxmlformats.org/drawingml/2006/table">
            <a:tbl>
              <a:tblPr firstRow="1" bandRow="1">
                <a:tableStyleId>{F5AB1C69-6EDB-4FF4-983F-18BD219EF322}</a:tableStyleId>
              </a:tblPr>
              <a:tblGrid>
                <a:gridCol w="4770350">
                  <a:extLst>
                    <a:ext uri="{9D8B030D-6E8A-4147-A177-3AD203B41FA5}">
                      <a16:colId xmlns:a16="http://schemas.microsoft.com/office/drawing/2014/main" val="3169874846"/>
                    </a:ext>
                  </a:extLst>
                </a:gridCol>
                <a:gridCol w="4770350">
                  <a:extLst>
                    <a:ext uri="{9D8B030D-6E8A-4147-A177-3AD203B41FA5}">
                      <a16:colId xmlns:a16="http://schemas.microsoft.com/office/drawing/2014/main" val="3169408279"/>
                    </a:ext>
                  </a:extLst>
                </a:gridCol>
              </a:tblGrid>
              <a:tr h="636733">
                <a:tc>
                  <a:txBody>
                    <a:bodyPr/>
                    <a:lstStyle/>
                    <a:p>
                      <a:r>
                        <a:rPr lang="en-US" sz="3200" b="1" dirty="0">
                          <a:solidFill>
                            <a:schemeClr val="tx1"/>
                          </a:solidFill>
                        </a:rPr>
                        <a:t>Item</a:t>
                      </a:r>
                    </a:p>
                  </a:txBody>
                  <a:tcPr/>
                </a:tc>
                <a:tc>
                  <a:txBody>
                    <a:bodyPr/>
                    <a:lstStyle/>
                    <a:p>
                      <a:r>
                        <a:rPr lang="en-US" sz="3200" dirty="0">
                          <a:solidFill>
                            <a:schemeClr val="tx1"/>
                          </a:solidFill>
                        </a:rPr>
                        <a:t>Owner</a:t>
                      </a:r>
                    </a:p>
                  </a:txBody>
                  <a:tcPr/>
                </a:tc>
                <a:extLst>
                  <a:ext uri="{0D108BD9-81ED-4DB2-BD59-A6C34878D82A}">
                    <a16:rowId xmlns:a16="http://schemas.microsoft.com/office/drawing/2014/main" val="620210134"/>
                  </a:ext>
                </a:extLst>
              </a:tr>
              <a:tr h="636733">
                <a:tc>
                  <a:txBody>
                    <a:bodyPr/>
                    <a:lstStyle/>
                    <a:p>
                      <a:r>
                        <a:rPr lang="en-US" sz="3200" dirty="0">
                          <a:ea typeface="Calibri"/>
                          <a:cs typeface="Calibri"/>
                        </a:rPr>
                        <a:t>Public-facing website</a:t>
                      </a:r>
                      <a:endParaRPr lang="en-US" sz="3200" dirty="0"/>
                    </a:p>
                  </a:txBody>
                  <a:tcPr/>
                </a:tc>
                <a:tc>
                  <a:txBody>
                    <a:bodyPr/>
                    <a:lstStyle/>
                    <a:p>
                      <a:r>
                        <a:rPr lang="en-US" sz="3200" dirty="0">
                          <a:ea typeface="Calibri"/>
                          <a:cs typeface="Calibri"/>
                        </a:rPr>
                        <a:t>Marketing and Communications</a:t>
                      </a:r>
                      <a:endParaRPr lang="en-US" sz="3200" dirty="0"/>
                    </a:p>
                  </a:txBody>
                  <a:tcPr/>
                </a:tc>
                <a:extLst>
                  <a:ext uri="{0D108BD9-81ED-4DB2-BD59-A6C34878D82A}">
                    <a16:rowId xmlns:a16="http://schemas.microsoft.com/office/drawing/2014/main" val="2751215873"/>
                  </a:ext>
                </a:extLst>
              </a:tr>
              <a:tr h="636733">
                <a:tc>
                  <a:txBody>
                    <a:bodyPr/>
                    <a:lstStyle/>
                    <a:p>
                      <a:r>
                        <a:rPr lang="en-US" sz="3200" dirty="0" err="1">
                          <a:ea typeface="Calibri"/>
                          <a:cs typeface="Calibri"/>
                        </a:rPr>
                        <a:t>MVConnect</a:t>
                      </a:r>
                      <a:r>
                        <a:rPr lang="en-US" sz="3200" dirty="0">
                          <a:ea typeface="Calibri"/>
                          <a:cs typeface="Calibri"/>
                        </a:rPr>
                        <a:t> student portal</a:t>
                      </a:r>
                      <a:endParaRPr lang="en-US" sz="3200" dirty="0"/>
                    </a:p>
                  </a:txBody>
                  <a:tcPr/>
                </a:tc>
                <a:tc>
                  <a:txBody>
                    <a:bodyPr/>
                    <a:lstStyle/>
                    <a:p>
                      <a:r>
                        <a:rPr lang="en-US" sz="3200" dirty="0">
                          <a:ea typeface="Calibri"/>
                          <a:cs typeface="Calibri"/>
                        </a:rPr>
                        <a:t>Various departments with support of IT</a:t>
                      </a:r>
                      <a:endParaRPr lang="en-US" sz="3200" dirty="0"/>
                    </a:p>
                  </a:txBody>
                  <a:tcPr/>
                </a:tc>
                <a:extLst>
                  <a:ext uri="{0D108BD9-81ED-4DB2-BD59-A6C34878D82A}">
                    <a16:rowId xmlns:a16="http://schemas.microsoft.com/office/drawing/2014/main" val="2718974650"/>
                  </a:ext>
                </a:extLst>
              </a:tr>
              <a:tr h="636733">
                <a:tc>
                  <a:txBody>
                    <a:bodyPr/>
                    <a:lstStyle/>
                    <a:p>
                      <a:r>
                        <a:rPr lang="en-US" sz="3200" dirty="0"/>
                        <a:t>Canvas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dirty="0">
                          <a:ea typeface="Calibri"/>
                          <a:cs typeface="Calibri"/>
                        </a:rPr>
                        <a:t>Faculty with support of the CTL</a:t>
                      </a:r>
                    </a:p>
                  </a:txBody>
                  <a:tcPr/>
                </a:tc>
                <a:extLst>
                  <a:ext uri="{0D108BD9-81ED-4DB2-BD59-A6C34878D82A}">
                    <a16:rowId xmlns:a16="http://schemas.microsoft.com/office/drawing/2014/main" val="68299811"/>
                  </a:ext>
                </a:extLst>
              </a:tr>
              <a:tr h="636733">
                <a:tc>
                  <a:txBody>
                    <a:bodyPr/>
                    <a:lstStyle/>
                    <a:p>
                      <a:r>
                        <a:rPr lang="en-US" sz="3200" dirty="0"/>
                        <a:t>Third-party applications</a:t>
                      </a:r>
                    </a:p>
                  </a:txBody>
                  <a:tcPr/>
                </a:tc>
                <a:tc>
                  <a:txBody>
                    <a:bodyPr/>
                    <a:lstStyle/>
                    <a:p>
                      <a:r>
                        <a:rPr lang="en-US" sz="3200" dirty="0"/>
                        <a:t>Various departments</a:t>
                      </a:r>
                    </a:p>
                  </a:txBody>
                  <a:tcPr/>
                </a:tc>
                <a:extLst>
                  <a:ext uri="{0D108BD9-81ED-4DB2-BD59-A6C34878D82A}">
                    <a16:rowId xmlns:a16="http://schemas.microsoft.com/office/drawing/2014/main" val="1678650291"/>
                  </a:ext>
                </a:extLst>
              </a:tr>
            </a:tbl>
          </a:graphicData>
        </a:graphic>
      </p:graphicFrame>
    </p:spTree>
    <p:extLst>
      <p:ext uri="{BB962C8B-B14F-4D97-AF65-F5344CB8AC3E}">
        <p14:creationId xmlns:p14="http://schemas.microsoft.com/office/powerpoint/2010/main" val="1551591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9D5DA1-E6C5-74A1-5E8C-5C80CFD686B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3CD9A1F-5EE6-B94F-B0C7-2E996F344E34}"/>
              </a:ext>
            </a:extLst>
          </p:cNvPr>
          <p:cNvSpPr txBox="1">
            <a:spLocks noGrp="1"/>
          </p:cNvSpPr>
          <p:nvPr>
            <p:ph type="title" idx="4294967295"/>
          </p:nvPr>
        </p:nvSpPr>
        <p:spPr>
          <a:xfrm>
            <a:off x="647013" y="966262"/>
            <a:ext cx="11212830"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800" b="1" dirty="0">
                <a:latin typeface="+mn-lt"/>
                <a:ea typeface="+mn-ea"/>
                <a:cs typeface="+mn-cs"/>
              </a:rPr>
              <a:t>Foundations in Accessible Design</a:t>
            </a:r>
            <a:endParaRPr kumimoji="0" lang="en-US" sz="4800" b="1" i="0" u="none" strike="noStrike" kern="1200" cap="none" spc="0" normalizeH="0" baseline="0" noProof="0" dirty="0">
              <a:ln>
                <a:noFill/>
              </a:ln>
              <a:solidFill>
                <a:schemeClr val="tx1"/>
              </a:solidFill>
              <a:effectLst/>
              <a:uLnTx/>
              <a:uFillTx/>
              <a:latin typeface="+mn-lt"/>
              <a:ea typeface="+mn-ea"/>
              <a:cs typeface="+mn-cs"/>
            </a:endParaRPr>
          </a:p>
        </p:txBody>
      </p:sp>
      <p:sp>
        <p:nvSpPr>
          <p:cNvPr id="5" name="TextBox 4">
            <a:extLst>
              <a:ext uri="{FF2B5EF4-FFF2-40B4-BE49-F238E27FC236}">
                <a16:creationId xmlns:a16="http://schemas.microsoft.com/office/drawing/2014/main" id="{F1C1CB9D-E56C-DB87-1583-B163A3956DA1}"/>
              </a:ext>
            </a:extLst>
          </p:cNvPr>
          <p:cNvSpPr txBox="1"/>
          <p:nvPr/>
        </p:nvSpPr>
        <p:spPr>
          <a:xfrm>
            <a:off x="647013" y="1926500"/>
            <a:ext cx="10312400" cy="5509200"/>
          </a:xfrm>
          <a:prstGeom prst="rect">
            <a:avLst/>
          </a:prstGeom>
          <a:noFill/>
        </p:spPr>
        <p:txBody>
          <a:bodyPr wrap="square" numCol="2" rtlCol="0">
            <a:spAutoFit/>
          </a:bodyPr>
          <a:lstStyle/>
          <a:p>
            <a:r>
              <a:rPr lang="en-US" sz="3200" dirty="0"/>
              <a:t>P – Perceivable</a:t>
            </a:r>
          </a:p>
          <a:p>
            <a:r>
              <a:rPr lang="en-US" sz="3200" dirty="0"/>
              <a:t>O – Operable</a:t>
            </a:r>
          </a:p>
          <a:p>
            <a:r>
              <a:rPr lang="en-US" sz="3200" dirty="0"/>
              <a:t>U – Understandable</a:t>
            </a:r>
          </a:p>
          <a:p>
            <a:r>
              <a:rPr lang="en-US" sz="3200" dirty="0"/>
              <a:t>R – Robust</a:t>
            </a:r>
          </a:p>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a:p>
            <a:r>
              <a:rPr lang="en-US" sz="3200" dirty="0"/>
              <a:t>7 Pillars of Accessibility</a:t>
            </a:r>
          </a:p>
          <a:p>
            <a:pPr marL="514350" indent="-514350">
              <a:buFont typeface="+mj-lt"/>
              <a:buAutoNum type="arabicPeriod"/>
            </a:pPr>
            <a:r>
              <a:rPr lang="en-US" sz="3200" dirty="0"/>
              <a:t>Headings</a:t>
            </a:r>
          </a:p>
          <a:p>
            <a:pPr marL="514350" indent="-514350">
              <a:buFont typeface="+mj-lt"/>
              <a:buAutoNum type="arabicPeriod"/>
            </a:pPr>
            <a:r>
              <a:rPr lang="en-US" sz="3200" dirty="0"/>
              <a:t>Alt Text / Alt Tag</a:t>
            </a:r>
          </a:p>
          <a:p>
            <a:pPr marL="514350" indent="-514350">
              <a:buFont typeface="+mj-lt"/>
              <a:buAutoNum type="arabicPeriod"/>
            </a:pPr>
            <a:r>
              <a:rPr lang="en-US" sz="3200" dirty="0"/>
              <a:t>Descriptive Links</a:t>
            </a:r>
          </a:p>
          <a:p>
            <a:pPr marL="514350" indent="-514350">
              <a:buFont typeface="+mj-lt"/>
              <a:buAutoNum type="arabicPeriod"/>
            </a:pPr>
            <a:r>
              <a:rPr lang="en-US" sz="3200" dirty="0"/>
              <a:t>Color / Color Contrast</a:t>
            </a:r>
          </a:p>
          <a:p>
            <a:pPr marL="514350" indent="-514350">
              <a:buFont typeface="+mj-lt"/>
              <a:buAutoNum type="arabicPeriod"/>
            </a:pPr>
            <a:r>
              <a:rPr lang="en-US" sz="3200" dirty="0"/>
              <a:t>Lists</a:t>
            </a:r>
          </a:p>
          <a:p>
            <a:pPr marL="514350" indent="-514350">
              <a:buFont typeface="+mj-lt"/>
              <a:buAutoNum type="arabicPeriod"/>
            </a:pPr>
            <a:r>
              <a:rPr lang="en-US" sz="3200" dirty="0"/>
              <a:t>Tables</a:t>
            </a:r>
          </a:p>
          <a:p>
            <a:pPr marL="514350" indent="-514350">
              <a:buFont typeface="+mj-lt"/>
              <a:buAutoNum type="arabicPeriod"/>
            </a:pPr>
            <a:r>
              <a:rPr lang="en-US" sz="3200" dirty="0"/>
              <a:t>Closed Captions</a:t>
            </a:r>
          </a:p>
        </p:txBody>
      </p:sp>
      <p:sp>
        <p:nvSpPr>
          <p:cNvPr id="6" name="Rectangle 5">
            <a:extLst>
              <a:ext uri="{FF2B5EF4-FFF2-40B4-BE49-F238E27FC236}">
                <a16:creationId xmlns:a16="http://schemas.microsoft.com/office/drawing/2014/main" id="{A39426F8-7BD6-DED7-0329-DBF5EE3953DD}"/>
              </a:ext>
              <a:ext uri="{C183D7F6-B498-43B3-948B-1728B52AA6E4}">
                <adec:decorative xmlns:adec="http://schemas.microsoft.com/office/drawing/2017/decorative" val="1"/>
              </a:ext>
            </a:extLst>
          </p:cNvPr>
          <p:cNvSpPr/>
          <p:nvPr/>
        </p:nvSpPr>
        <p:spPr>
          <a:xfrm>
            <a:off x="0" y="6437745"/>
            <a:ext cx="12192000" cy="4202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Moraine Valley Community College Logo">
            <a:extLst>
              <a:ext uri="{FF2B5EF4-FFF2-40B4-BE49-F238E27FC236}">
                <a16:creationId xmlns:a16="http://schemas.microsoft.com/office/drawing/2014/main" id="{86080CDD-CA21-07B1-F6EE-4E2AF479FC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7713" y="6373091"/>
            <a:ext cx="1853042" cy="570167"/>
          </a:xfrm>
          <a:prstGeom prst="rect">
            <a:avLst/>
          </a:prstGeom>
        </p:spPr>
      </p:pic>
      <p:sp>
        <p:nvSpPr>
          <p:cNvPr id="10" name="Trapezoid 9">
            <a:extLst>
              <a:ext uri="{FF2B5EF4-FFF2-40B4-BE49-F238E27FC236}">
                <a16:creationId xmlns:a16="http://schemas.microsoft.com/office/drawing/2014/main" id="{DC30FDDA-951E-C0ED-DF23-F64DDE7D9070}"/>
              </a:ext>
              <a:ext uri="{C183D7F6-B498-43B3-948B-1728B52AA6E4}">
                <adec:decorative xmlns:adec="http://schemas.microsoft.com/office/drawing/2017/decorative" val="1"/>
              </a:ext>
            </a:extLst>
          </p:cNvPr>
          <p:cNvSpPr/>
          <p:nvPr/>
        </p:nvSpPr>
        <p:spPr>
          <a:xfrm>
            <a:off x="10187713" y="0"/>
            <a:ext cx="5225556" cy="6437745"/>
          </a:xfrm>
          <a:prstGeom prst="trapezoid">
            <a:avLst>
              <a:gd name="adj" fmla="val 38530"/>
            </a:avLst>
          </a:prstGeom>
          <a:solidFill>
            <a:srgbClr val="00543D"/>
          </a:solidFill>
          <a:ln>
            <a:solidFill>
              <a:srgbClr val="0054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7916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4650D9B1320A746BA8B74877D1FBA88" ma:contentTypeVersion="3" ma:contentTypeDescription="Create a new document." ma:contentTypeScope="" ma:versionID="cdb9e682db6abd10f5de3f3014000d77">
  <xsd:schema xmlns:xsd="http://www.w3.org/2001/XMLSchema" xmlns:xs="http://www.w3.org/2001/XMLSchema" xmlns:p="http://schemas.microsoft.com/office/2006/metadata/properties" xmlns:ns2="899efd35-e7f9-4fa1-9767-72833cb4522a" targetNamespace="http://schemas.microsoft.com/office/2006/metadata/properties" ma:root="true" ma:fieldsID="bb5331f2ba7535bd792754a7dfb20186" ns2:_="">
    <xsd:import namespace="899efd35-e7f9-4fa1-9767-72833cb4522a"/>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9efd35-e7f9-4fa1-9767-72833cb4522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130FD90-0308-4829-AA8F-4283EA767EDE}">
  <ds:schemaRefs>
    <ds:schemaRef ds:uri="http://schemas.microsoft.com/office/2006/documentManagement/types"/>
    <ds:schemaRef ds:uri="http://www.w3.org/XML/1998/namespace"/>
    <ds:schemaRef ds:uri="899efd35-e7f9-4fa1-9767-72833cb4522a"/>
    <ds:schemaRef ds:uri="http://purl.org/dc/dcmitype/"/>
    <ds:schemaRef ds:uri="http://schemas.openxmlformats.org/package/2006/metadata/core-properties"/>
    <ds:schemaRef ds:uri="http://purl.org/dc/terms/"/>
    <ds:schemaRef ds:uri="http://schemas.microsoft.com/office/infopath/2007/PartnerControls"/>
    <ds:schemaRef ds:uri="http://purl.org/dc/elements/1.1/"/>
    <ds:schemaRef ds:uri="http://schemas.microsoft.com/office/2006/metadata/properties"/>
  </ds:schemaRefs>
</ds:datastoreItem>
</file>

<file path=customXml/itemProps2.xml><?xml version="1.0" encoding="utf-8"?>
<ds:datastoreItem xmlns:ds="http://schemas.openxmlformats.org/officeDocument/2006/customXml" ds:itemID="{1217D74B-85FD-403B-BCEF-EFF492B6CB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9efd35-e7f9-4fa1-9767-72833cb4522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A3818C4-693B-4317-9FA9-3D33524D2C6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12658</TotalTime>
  <Words>982</Words>
  <Application>Microsoft Office PowerPoint</Application>
  <PresentationFormat>Widescreen</PresentationFormat>
  <Paragraphs>123</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Calibri</vt:lpstr>
      <vt:lpstr>Calibri Light</vt:lpstr>
      <vt:lpstr>Arial</vt:lpstr>
      <vt:lpstr>Office Theme</vt:lpstr>
      <vt:lpstr>Web Accessibility</vt:lpstr>
      <vt:lpstr>Introduction</vt:lpstr>
      <vt:lpstr>What must be accessible?</vt:lpstr>
      <vt:lpstr>What is not covered?</vt:lpstr>
      <vt:lpstr>What is exempt? (slide 1 of 2)</vt:lpstr>
      <vt:lpstr>What is exempt? (slide 2 of 2)</vt:lpstr>
      <vt:lpstr>General Accessibility Reminder</vt:lpstr>
      <vt:lpstr>Main Sources of Web Content</vt:lpstr>
      <vt:lpstr>Foundations in Accessible Design</vt:lpstr>
      <vt:lpstr>Web Accessibility Committee (slide 1 of 2)</vt:lpstr>
      <vt:lpstr>Web Accessibility Committee (slide 2 of 2)</vt:lpstr>
      <vt:lpstr>Immediate Next Steps for Admin Council (slide 1 of 2)</vt:lpstr>
      <vt:lpstr>Immediate Next Steps for Admin Council (slide 2 of 2)</vt:lpstr>
      <vt:lpstr>Looking Forward (slide 1 of 2)</vt:lpstr>
      <vt:lpstr>Looking Forward (slide 2 of 2)</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Grab, Kelly</cp:lastModifiedBy>
  <cp:revision>313</cp:revision>
  <cp:lastPrinted>2025-08-12T12:48:43Z</cp:lastPrinted>
  <dcterms:created xsi:type="dcterms:W3CDTF">2020-03-20T15:51:18Z</dcterms:created>
  <dcterms:modified xsi:type="dcterms:W3CDTF">2025-08-13T16:03:49Z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0x01010084650D9B1320A746BA8B74877D1FBA88</vt:lpwstr>
  </property>
</Properties>
</file>